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86" r:id="rId2"/>
  </p:sldMasterIdLst>
  <p:notesMasterIdLst>
    <p:notesMasterId r:id="rId18"/>
  </p:notesMasterIdLst>
  <p:handoutMasterIdLst>
    <p:handoutMasterId r:id="rId19"/>
  </p:handoutMasterIdLst>
  <p:sldIdLst>
    <p:sldId id="256" r:id="rId3"/>
    <p:sldId id="273" r:id="rId4"/>
    <p:sldId id="290" r:id="rId5"/>
    <p:sldId id="276" r:id="rId6"/>
    <p:sldId id="287" r:id="rId7"/>
    <p:sldId id="277" r:id="rId8"/>
    <p:sldId id="285" r:id="rId9"/>
    <p:sldId id="275" r:id="rId10"/>
    <p:sldId id="291" r:id="rId11"/>
    <p:sldId id="282" r:id="rId12"/>
    <p:sldId id="293" r:id="rId13"/>
    <p:sldId id="274" r:id="rId14"/>
    <p:sldId id="292" r:id="rId15"/>
    <p:sldId id="294"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Buck" initials="LB" lastIdx="9" clrIdx="0"/>
  <p:cmAuthor id="1" name="Robertson, Jenny" initials="RJ"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3467"/>
    <a:srgbClr val="1D3661"/>
    <a:srgbClr val="3E5393"/>
    <a:srgbClr val="14856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0" autoAdjust="0"/>
    <p:restoredTop sz="61943" autoAdjust="0"/>
  </p:normalViewPr>
  <p:slideViewPr>
    <p:cSldViewPr snapToGrid="0">
      <p:cViewPr>
        <p:scale>
          <a:sx n="70" d="100"/>
          <a:sy n="70" d="100"/>
        </p:scale>
        <p:origin x="-2970" y="-120"/>
      </p:cViewPr>
      <p:guideLst>
        <p:guide orient="horz" pos="2160"/>
        <p:guide pos="2880"/>
      </p:guideLst>
    </p:cSldViewPr>
  </p:slideViewPr>
  <p:notesTextViewPr>
    <p:cViewPr>
      <p:scale>
        <a:sx n="3" d="2"/>
        <a:sy n="3" d="2"/>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96A1BB-800C-4BC5-A0EE-235B039DE088}" type="datetimeFigureOut">
              <a:rPr lang="en-GB" smtClean="0"/>
              <a:t>31/01/2019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14316D-62E7-4971-B98B-4E25267E2B66}" type="slidenum">
              <a:rPr lang="en-GB" smtClean="0"/>
              <a:t>‹#›</a:t>
            </a:fld>
            <a:endParaRPr lang="en-GB" dirty="0"/>
          </a:p>
        </p:txBody>
      </p:sp>
    </p:spTree>
    <p:extLst>
      <p:ext uri="{BB962C8B-B14F-4D97-AF65-F5344CB8AC3E}">
        <p14:creationId xmlns:p14="http://schemas.microsoft.com/office/powerpoint/2010/main" val="3156544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5EF06C-E20E-401E-8255-0B98C653F6AB}" type="datetimeFigureOut">
              <a:rPr lang="en-GB" smtClean="0"/>
              <a:t>31/01/2019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95BFC4-4B86-4306-AD32-35B5EFF8204C}" type="slidenum">
              <a:rPr lang="en-GB" smtClean="0"/>
              <a:t>‹#›</a:t>
            </a:fld>
            <a:endParaRPr lang="en-GB"/>
          </a:p>
        </p:txBody>
      </p:sp>
    </p:spTree>
    <p:extLst>
      <p:ext uri="{BB962C8B-B14F-4D97-AF65-F5344CB8AC3E}">
        <p14:creationId xmlns:p14="http://schemas.microsoft.com/office/powerpoint/2010/main" val="2872338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nternetmatters.org/controls/interactive-gui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Z8i7vnXQdvw"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thinkuknow.co.uk/8_10/watch/" TargetMode="External"/><Relationship Id="rId4" Type="http://schemas.openxmlformats.org/officeDocument/2006/relationships/hyperlink" Target="http://www.thinkuknow.co.uk/parents/jessie-and-friend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nternetmatters.org/controls/interactive-guid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altLang="en-US" sz="1200" b="0" i="1" baseline="0" dirty="0" smtClean="0"/>
              <a:t>Note to presenter:  </a:t>
            </a:r>
            <a:r>
              <a:rPr lang="en-GB" sz="1200" b="0" i="1" kern="1200" dirty="0" smtClean="0">
                <a:solidFill>
                  <a:schemeClr val="tx1"/>
                </a:solidFill>
                <a:effectLst/>
                <a:latin typeface="+mn-lt"/>
                <a:ea typeface="+mn-ea"/>
                <a:cs typeface="+mn-cs"/>
              </a:rPr>
              <a:t>Please read through the presentation thoroughly before delivery and familiarise yourself with the </a:t>
            </a:r>
            <a:r>
              <a:rPr lang="en-GB" sz="1200" b="0" i="1" kern="1200" dirty="0" err="1" smtClean="0">
                <a:solidFill>
                  <a:schemeClr val="tx1"/>
                </a:solidFill>
                <a:effectLst/>
                <a:latin typeface="+mn-lt"/>
                <a:ea typeface="+mn-ea"/>
                <a:cs typeface="+mn-cs"/>
              </a:rPr>
              <a:t>Thinkuknow</a:t>
            </a:r>
            <a:r>
              <a:rPr lang="en-GB" sz="1200" b="0" i="1" kern="1200" dirty="0" smtClean="0">
                <a:solidFill>
                  <a:schemeClr val="tx1"/>
                </a:solidFill>
                <a:effectLst/>
                <a:latin typeface="+mn-lt"/>
                <a:ea typeface="+mn-ea"/>
                <a:cs typeface="+mn-cs"/>
              </a:rPr>
              <a:t> websites (www.thinkuknow.co.uk) and NCA-CEOP Safety Centre (www.ceop.police.uk) if needed. There are delivery notes and instructions </a:t>
            </a:r>
            <a:r>
              <a:rPr lang="en-GB" sz="1200" b="0" i="1" u="sng" kern="1200" dirty="0" smtClean="0">
                <a:solidFill>
                  <a:schemeClr val="tx1"/>
                </a:solidFill>
                <a:effectLst/>
                <a:latin typeface="+mn-lt"/>
                <a:ea typeface="+mn-ea"/>
                <a:cs typeface="+mn-cs"/>
              </a:rPr>
              <a:t>in italics</a:t>
            </a:r>
            <a:r>
              <a:rPr lang="en-GB" sz="1200" b="0" i="1" kern="1200" dirty="0" smtClean="0">
                <a:solidFill>
                  <a:schemeClr val="tx1"/>
                </a:solidFill>
                <a:effectLst/>
                <a:latin typeface="+mn-lt"/>
                <a:ea typeface="+mn-ea"/>
                <a:cs typeface="+mn-cs"/>
              </a:rPr>
              <a:t> on some slides to aid your delivery. </a:t>
            </a:r>
            <a:endParaRPr lang="en-GB" sz="1200" b="0" i="1"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altLang="en-US" sz="1200"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altLang="en-US" sz="1200" i="1" baseline="0" dirty="0" smtClean="0"/>
              <a:t>Introduce yourself and your role to your audience. </a:t>
            </a:r>
          </a:p>
          <a:p>
            <a:endParaRPr lang="en-GB"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This presentation has been developed by the CEOP Education Team at</a:t>
            </a:r>
            <a:r>
              <a:rPr lang="en-GB" sz="1200" kern="1200" baseline="0" dirty="0" smtClean="0">
                <a:solidFill>
                  <a:schemeClr val="tx1"/>
                </a:solidFill>
                <a:effectLst/>
                <a:latin typeface="+mn-lt"/>
                <a:ea typeface="+mn-ea"/>
                <a:cs typeface="+mn-cs"/>
              </a:rPr>
              <a:t> the National Crime Agency (NCA)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Thinkuknow</a:t>
            </a:r>
            <a:r>
              <a:rPr lang="en-GB" sz="1200" kern="1200" dirty="0" smtClean="0">
                <a:solidFill>
                  <a:schemeClr val="tx1"/>
                </a:solidFill>
                <a:effectLst/>
                <a:latin typeface="+mn-lt"/>
                <a:ea typeface="+mn-ea"/>
                <a:cs typeface="+mn-cs"/>
              </a:rPr>
              <a:t> is the national education programme from NCA-CEOP,</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dedicated to keeping children safe from sexual abuse and exploitation</a:t>
            </a:r>
            <a:r>
              <a:rPr lang="en-GB" sz="1200" kern="1200" baseline="0" dirty="0" smtClean="0">
                <a:solidFill>
                  <a:schemeClr val="tx1"/>
                </a:solidFill>
                <a:effectLst/>
                <a:latin typeface="+mn-lt"/>
                <a:ea typeface="+mn-ea"/>
                <a:cs typeface="+mn-cs"/>
              </a:rPr>
              <a:t> both online and offline.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smtClean="0">
                <a:solidFill>
                  <a:schemeClr val="tx1"/>
                </a:solidFill>
                <a:effectLst/>
                <a:latin typeface="+mn-lt"/>
                <a:ea typeface="+mn-ea"/>
                <a:cs typeface="+mn-cs"/>
              </a:rPr>
              <a:t>NCA-CEOP is a multi-disciplinary</a:t>
            </a:r>
            <a:r>
              <a:rPr lang="en-GB" sz="1200" kern="1200" baseline="0" smtClean="0">
                <a:solidFill>
                  <a:schemeClr val="tx1"/>
                </a:solidFill>
                <a:effectLst/>
                <a:latin typeface="+mn-lt"/>
                <a:ea typeface="+mn-ea"/>
                <a:cs typeface="+mn-cs"/>
              </a:rPr>
              <a:t> child protection centre, staffed by </a:t>
            </a:r>
            <a:r>
              <a:rPr lang="en-GB" sz="1200" kern="1200" smtClean="0">
                <a:solidFill>
                  <a:schemeClr val="tx1"/>
                </a:solidFill>
                <a:effectLst/>
                <a:latin typeface="+mn-lt"/>
                <a:ea typeface="+mn-ea"/>
                <a:cs typeface="+mn-cs"/>
              </a:rPr>
              <a:t>law enforcement officers, social workers, education officers, intelligence officers, child psychologists and many more.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Parents should visit www.thinkuknow.co.uk/parents (</a:t>
            </a:r>
            <a:r>
              <a:rPr lang="en-GB" sz="1200" i="1" kern="1200" dirty="0" smtClean="0">
                <a:solidFill>
                  <a:schemeClr val="tx1"/>
                </a:solidFill>
                <a:effectLst/>
                <a:latin typeface="+mn-lt"/>
                <a:ea typeface="+mn-ea"/>
                <a:cs typeface="+mn-cs"/>
              </a:rPr>
              <a:t>on screen</a:t>
            </a:r>
            <a:r>
              <a:rPr lang="en-GB" sz="1200" kern="1200" dirty="0" smtClean="0">
                <a:solidFill>
                  <a:schemeClr val="tx1"/>
                </a:solidFill>
                <a:effectLst/>
                <a:latin typeface="+mn-lt"/>
                <a:ea typeface="+mn-ea"/>
                <a:cs typeface="+mn-cs"/>
              </a:rPr>
              <a:t>) for further information</a:t>
            </a:r>
            <a:r>
              <a:rPr lang="en-GB" sz="1200" kern="1200" baseline="0" dirty="0" smtClean="0">
                <a:solidFill>
                  <a:schemeClr val="tx1"/>
                </a:solidFill>
                <a:effectLst/>
                <a:latin typeface="+mn-lt"/>
                <a:ea typeface="+mn-ea"/>
                <a:cs typeface="+mn-cs"/>
              </a:rPr>
              <a:t> and advice on supporting their child to be safe online. </a:t>
            </a:r>
            <a:r>
              <a:rPr lang="en-GB" sz="1200" i="1" kern="1200" baseline="0" dirty="0" smtClean="0">
                <a:solidFill>
                  <a:schemeClr val="tx1"/>
                </a:solidFill>
                <a:effectLst/>
                <a:latin typeface="+mn-lt"/>
                <a:ea typeface="+mn-ea"/>
                <a:cs typeface="+mn-cs"/>
              </a:rPr>
              <a:t>Please encourage your audience to look at the website after this session as it has lots more information on how they can protect their child online.</a:t>
            </a:r>
            <a:endParaRPr lang="en-GB" sz="1200" i="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E95BFC4-4B86-4306-AD32-35B5EFF8204C}" type="slidenum">
              <a:rPr lang="en-GB" smtClean="0"/>
              <a:t>1</a:t>
            </a:fld>
            <a:endParaRPr lang="en-GB"/>
          </a:p>
        </p:txBody>
      </p:sp>
    </p:spTree>
    <p:extLst>
      <p:ext uri="{BB962C8B-B14F-4D97-AF65-F5344CB8AC3E}">
        <p14:creationId xmlns:p14="http://schemas.microsoft.com/office/powerpoint/2010/main" val="704370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What can you do?</a:t>
            </a:r>
            <a:r>
              <a:rPr lang="en-GB" sz="1200" b="1"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There are a lot of practical</a:t>
            </a:r>
            <a:r>
              <a:rPr lang="en-GB" sz="1200" b="0" kern="1200" baseline="0" dirty="0" smtClean="0">
                <a:solidFill>
                  <a:schemeClr val="tx1"/>
                </a:solidFill>
                <a:effectLst/>
                <a:latin typeface="+mn-lt"/>
                <a:ea typeface="+mn-ea"/>
                <a:cs typeface="+mn-cs"/>
              </a:rPr>
              <a:t> things you can do to support your child to stay safe online.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Talk to your child about their life online</a:t>
            </a:r>
            <a:r>
              <a:rPr lang="en-GB" sz="1200" b="1"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When opening the conversation with your child start with positives, finding out as much as you can about what your child does online and what it means to them. Have ongoing conversations with your child about who they are talking to online. Questions about whether they know them in real life and what they share are vital to support your child to be safer online. </a:t>
            </a:r>
            <a:r>
              <a:rPr lang="en-GB" sz="1200" dirty="0" smtClean="0"/>
              <a:t>Be non-judgemental and supportive in these conversations.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Make sure your child knows where to go for support</a:t>
            </a:r>
            <a:r>
              <a:rPr lang="en-GB" sz="1200" b="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Help your child to identify adults that are there to help them. Children can sometimes feel they are to blame if something goes wrong online. Remind your child that they can always speak to an you or another adult they trust if they are worried, no matter what may have happened.</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Don’t threaten to ban technology – </a:t>
            </a:r>
            <a:r>
              <a:rPr lang="en-GB" sz="1200" kern="1200" dirty="0" smtClean="0">
                <a:solidFill>
                  <a:schemeClr val="tx1"/>
                </a:solidFill>
                <a:effectLst/>
                <a:latin typeface="+mn-lt"/>
                <a:ea typeface="+mn-ea"/>
                <a:cs typeface="+mn-cs"/>
              </a:rPr>
              <a:t>It can help to suggest taking a break from an app for a period of time. This can help children learn from what happened, rather than banning them from the internet all together. Technology</a:t>
            </a:r>
            <a:r>
              <a:rPr lang="en-GB" sz="1200" kern="1200" baseline="0" dirty="0" smtClean="0">
                <a:solidFill>
                  <a:schemeClr val="tx1"/>
                </a:solidFill>
                <a:effectLst/>
                <a:latin typeface="+mn-lt"/>
                <a:ea typeface="+mn-ea"/>
                <a:cs typeface="+mn-cs"/>
              </a:rPr>
              <a:t> can provide sources of support to children and it is important not to ban them from this, which could lead to them taking greater risks by accessing tech somewhere else.</a:t>
            </a:r>
            <a:endParaRPr lang="en-GB" sz="1200" b="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Practical</a:t>
            </a:r>
            <a:r>
              <a:rPr lang="en-GB" sz="1200" b="1" kern="1200" baseline="0" dirty="0" smtClean="0">
                <a:solidFill>
                  <a:schemeClr val="tx1"/>
                </a:solidFill>
                <a:effectLst/>
                <a:latin typeface="+mn-lt"/>
                <a:ea typeface="+mn-ea"/>
                <a:cs typeface="+mn-cs"/>
              </a:rPr>
              <a:t> steps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Create</a:t>
            </a:r>
            <a:r>
              <a:rPr lang="en-GB" sz="1200" b="1" kern="1200" baseline="0" dirty="0" smtClean="0">
                <a:solidFill>
                  <a:schemeClr val="tx1"/>
                </a:solidFill>
                <a:effectLst/>
                <a:latin typeface="+mn-lt"/>
                <a:ea typeface="+mn-ea"/>
                <a:cs typeface="+mn-cs"/>
              </a:rPr>
              <a:t> a family agreement </a:t>
            </a:r>
            <a:r>
              <a:rPr lang="en-GB" sz="1200" kern="1200" baseline="0" dirty="0" smtClean="0">
                <a:solidFill>
                  <a:schemeClr val="tx1"/>
                </a:solidFill>
                <a:effectLst/>
                <a:latin typeface="+mn-lt"/>
                <a:ea typeface="+mn-ea"/>
                <a:cs typeface="+mn-cs"/>
              </a:rPr>
              <a:t>- </a:t>
            </a:r>
            <a:r>
              <a:rPr lang="en-GB" dirty="0" smtClean="0"/>
              <a:t>Before giving your child a device establish boundaries and rules. This</a:t>
            </a:r>
            <a:r>
              <a:rPr lang="en-GB" baseline="0" dirty="0" smtClean="0"/>
              <a:t> is m</a:t>
            </a:r>
            <a:r>
              <a:rPr lang="en-GB" dirty="0" smtClean="0"/>
              <a:t>uch easier to do before a device is given rather than after. Parents should research and review the apps/tech they are allowing their child to use, and set clear rules of use at the start and reiterate and review as the child uses it.</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Use</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devices in public spaces -</a:t>
            </a:r>
            <a:r>
              <a:rPr lang="en-GB" sz="1200" kern="1200" dirty="0" smtClean="0">
                <a:solidFill>
                  <a:schemeClr val="tx1"/>
                </a:solidFill>
                <a:effectLst/>
                <a:latin typeface="+mn-lt"/>
                <a:ea typeface="+mn-ea"/>
                <a:cs typeface="+mn-cs"/>
              </a:rPr>
              <a:t> We understand that you can’t always be there with them, although if your child is primary school aged they should not access the internet unsupervised in private spaces, such as alone in a bedroom or bathroom. As young people develop, they often seek more privacy and autonomy in both their online and offline world</a:t>
            </a:r>
            <a:r>
              <a:rPr lang="en-GB" sz="1200" kern="1200" baseline="0" dirty="0" smtClean="0">
                <a:solidFill>
                  <a:schemeClr val="tx1"/>
                </a:solidFill>
                <a:effectLst/>
                <a:latin typeface="+mn-lt"/>
                <a:ea typeface="+mn-ea"/>
                <a:cs typeface="+mn-cs"/>
              </a:rPr>
              <a:t> but </a:t>
            </a:r>
            <a:r>
              <a:rPr lang="en-GB" sz="1200" kern="1200" dirty="0" smtClean="0">
                <a:solidFill>
                  <a:schemeClr val="tx1"/>
                </a:solidFill>
                <a:effectLst/>
                <a:latin typeface="+mn-lt"/>
                <a:ea typeface="+mn-ea"/>
                <a:cs typeface="+mn-cs"/>
              </a:rPr>
              <a:t>it’s important to consider whether your child is developmentally ready to be left unsupervised using devices. Young children do not have reasoning skills to keep themselves safe independently,</a:t>
            </a:r>
            <a:r>
              <a:rPr lang="en-GB" sz="1200" b="1"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if they are faced with experienced offenders who know how to manipulate and overpower children.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p>
          <a:p>
            <a:r>
              <a:rPr lang="en-GB" b="1" dirty="0" smtClean="0"/>
              <a:t>Parental</a:t>
            </a:r>
            <a:r>
              <a:rPr lang="en-GB" b="1" baseline="0" dirty="0" smtClean="0"/>
              <a:t> controls – </a:t>
            </a:r>
            <a:r>
              <a:rPr lang="en-GB" sz="1200" kern="1200" dirty="0" smtClean="0">
                <a:solidFill>
                  <a:schemeClr val="tx1"/>
                </a:solidFill>
                <a:effectLst/>
                <a:latin typeface="+mn-lt"/>
                <a:ea typeface="+mn-ea"/>
                <a:cs typeface="+mn-cs"/>
              </a:rPr>
              <a:t>For detailed guidance on all the different types of parental controls, you can use an </a:t>
            </a:r>
            <a:r>
              <a:rPr lang="en-GB" sz="1200" u="none" strike="noStrike" kern="1200" dirty="0" smtClean="0">
                <a:solidFill>
                  <a:schemeClr val="tx1"/>
                </a:solidFill>
                <a:effectLst/>
                <a:latin typeface="+mn-lt"/>
                <a:ea typeface="+mn-ea"/>
                <a:cs typeface="+mn-cs"/>
                <a:hlinkClick r:id="rId3" tooltip="Internet Matters"/>
              </a:rPr>
              <a:t>online tool from Internet Matters</a:t>
            </a:r>
            <a:r>
              <a:rPr lang="en-GB" sz="1200" kern="1200" dirty="0" smtClean="0">
                <a:solidFill>
                  <a:schemeClr val="tx1"/>
                </a:solidFill>
                <a:effectLst/>
                <a:latin typeface="+mn-lt"/>
                <a:ea typeface="+mn-ea"/>
                <a:cs typeface="+mn-cs"/>
              </a:rPr>
              <a:t> . This gives you the chance to set up a personalised list of the controls used in your home on all your different devices. There is also advice on how to use all the various controls, with videos and step-by-step instructions.</a:t>
            </a:r>
            <a:endParaRPr lang="en-GB" b="1" baseline="0" dirty="0" smtClean="0"/>
          </a:p>
          <a:p>
            <a:pPr lvl="0"/>
            <a:r>
              <a:rPr lang="en-GB" b="1" baseline="0" dirty="0" smtClean="0"/>
              <a:t>Report any concerns </a:t>
            </a:r>
            <a:r>
              <a:rPr lang="en-GB" baseline="0" dirty="0" smtClean="0"/>
              <a:t>– if you have any concerns about online sexual abuse, report these immediately to local police, NCA-CEOP or the NSPCC. </a:t>
            </a:r>
            <a:endParaRPr lang="en-GB" dirty="0" smtClean="0"/>
          </a:p>
        </p:txBody>
      </p:sp>
      <p:sp>
        <p:nvSpPr>
          <p:cNvPr id="4" name="Slide Number Placeholder 3"/>
          <p:cNvSpPr>
            <a:spLocks noGrp="1"/>
          </p:cNvSpPr>
          <p:nvPr>
            <p:ph type="sldNum" sz="quarter" idx="10"/>
          </p:nvPr>
        </p:nvSpPr>
        <p:spPr/>
        <p:txBody>
          <a:bodyPr/>
          <a:lstStyle/>
          <a:p>
            <a:fld id="{3E95BFC4-4B86-4306-AD32-35B5EFF8204C}" type="slidenum">
              <a:rPr lang="en-GB" smtClean="0"/>
              <a:t>10</a:t>
            </a:fld>
            <a:endParaRPr lang="en-GB"/>
          </a:p>
        </p:txBody>
      </p:sp>
    </p:spTree>
    <p:extLst>
      <p:ext uri="{BB962C8B-B14F-4D97-AF65-F5344CB8AC3E}">
        <p14:creationId xmlns:p14="http://schemas.microsoft.com/office/powerpoint/2010/main" val="195706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Insert YouTube video to slide – Jessie and Friends Parents video [Accessible from March 2019]</a:t>
            </a:r>
          </a:p>
          <a:p>
            <a:r>
              <a:rPr lang="en-GB" sz="1200" kern="1200" dirty="0" smtClean="0">
                <a:solidFill>
                  <a:schemeClr val="tx1"/>
                </a:solidFill>
                <a:effectLst/>
                <a:latin typeface="+mn-lt"/>
                <a:ea typeface="+mn-ea"/>
                <a:cs typeface="+mn-cs"/>
              </a:rPr>
              <a:t>Non-subtitled version - </a:t>
            </a:r>
            <a:r>
              <a:rPr lang="en-GB" sz="1200" u="sng" kern="1200" dirty="0" smtClean="0">
                <a:solidFill>
                  <a:schemeClr val="tx1"/>
                </a:solidFill>
                <a:effectLst/>
                <a:latin typeface="+mn-lt"/>
                <a:ea typeface="+mn-ea"/>
                <a:cs typeface="+mn-cs"/>
                <a:hlinkClick r:id="rId3"/>
              </a:rPr>
              <a:t>https://youtu.be/Z8i7vnXQdvw</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Subtitled version - </a:t>
            </a:r>
          </a:p>
          <a:p>
            <a:r>
              <a:rPr lang="en-GB" sz="1200" i="1" kern="1200" dirty="0" smtClean="0">
                <a:solidFill>
                  <a:schemeClr val="tx1"/>
                </a:solidFill>
                <a:effectLst/>
                <a:latin typeface="+mn-lt"/>
                <a:ea typeface="+mn-ea"/>
                <a:cs typeface="+mn-cs"/>
              </a:rPr>
              <a:t>Insert</a:t>
            </a:r>
            <a:r>
              <a:rPr lang="en-GB" sz="1200" i="1" kern="1200" baseline="0" dirty="0" smtClean="0">
                <a:solidFill>
                  <a:schemeClr val="tx1"/>
                </a:solidFill>
                <a:effectLst/>
                <a:latin typeface="+mn-lt"/>
                <a:ea typeface="+mn-ea"/>
                <a:cs typeface="+mn-cs"/>
              </a:rPr>
              <a:t> video file to slide – Play Like Share Parents and Carers Trailer</a:t>
            </a:r>
            <a:endParaRPr lang="en-GB" sz="1200" i="1" kern="1200" dirty="0" smtClean="0">
              <a:solidFill>
                <a:schemeClr val="tx1"/>
              </a:solidFill>
              <a:effectLst/>
              <a:latin typeface="+mn-lt"/>
              <a:ea typeface="+mn-ea"/>
              <a:cs typeface="+mn-cs"/>
            </a:endParaRPr>
          </a:p>
          <a:p>
            <a:endParaRPr lang="en-GB" sz="1200" b="1"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Jessie &amp; Friends – due for release March 2019</a:t>
            </a:r>
          </a:p>
          <a:p>
            <a:endParaRPr lang="en-GB" sz="1200" i="1" kern="1200" dirty="0" smtClean="0">
              <a:solidFill>
                <a:schemeClr val="tx1"/>
              </a:solidFill>
              <a:effectLst/>
              <a:latin typeface="+mn-lt"/>
              <a:ea typeface="+mn-ea"/>
              <a:cs typeface="+mn-cs"/>
            </a:endParaRPr>
          </a:p>
          <a:p>
            <a:pPr fontAlgn="ctr"/>
            <a:r>
              <a:rPr lang="en-GB" sz="1200" i="1" kern="1200" dirty="0" smtClean="0">
                <a:solidFill>
                  <a:schemeClr val="tx1"/>
                </a:solidFill>
                <a:effectLst/>
                <a:latin typeface="+mn-lt"/>
                <a:ea typeface="+mn-ea"/>
                <a:cs typeface="+mn-cs"/>
              </a:rPr>
              <a:t>Jessie &amp; Friends </a:t>
            </a:r>
            <a:r>
              <a:rPr lang="en-GB" sz="1200" kern="1200" dirty="0" smtClean="0">
                <a:solidFill>
                  <a:schemeClr val="tx1"/>
                </a:solidFill>
                <a:effectLst/>
                <a:latin typeface="+mn-lt"/>
                <a:ea typeface="+mn-ea"/>
                <a:cs typeface="+mn-cs"/>
              </a:rPr>
              <a:t>is a </a:t>
            </a:r>
            <a:r>
              <a:rPr lang="en-GB" sz="1200" kern="1200" dirty="0" err="1" smtClean="0">
                <a:solidFill>
                  <a:schemeClr val="tx1"/>
                </a:solidFill>
                <a:effectLst/>
                <a:latin typeface="+mn-lt"/>
                <a:ea typeface="+mn-ea"/>
                <a:cs typeface="+mn-cs"/>
              </a:rPr>
              <a:t>Thinkuknow</a:t>
            </a:r>
            <a:r>
              <a:rPr lang="en-GB" sz="1200" kern="1200" dirty="0" smtClean="0">
                <a:solidFill>
                  <a:schemeClr val="tx1"/>
                </a:solidFill>
                <a:effectLst/>
                <a:latin typeface="+mn-lt"/>
                <a:ea typeface="+mn-ea"/>
                <a:cs typeface="+mn-cs"/>
              </a:rPr>
              <a:t> education package for children aged 4-7 years.  </a:t>
            </a:r>
            <a:r>
              <a:rPr lang="en-GB" sz="1200" i="1" kern="1200" dirty="0" smtClean="0">
                <a:solidFill>
                  <a:schemeClr val="tx1"/>
                </a:solidFill>
                <a:effectLst/>
                <a:latin typeface="+mn-lt"/>
                <a:ea typeface="+mn-ea"/>
                <a:cs typeface="+mn-cs"/>
              </a:rPr>
              <a:t>Jessie &amp; Friends </a:t>
            </a:r>
            <a:r>
              <a:rPr lang="en-GB" sz="1200" kern="1200" dirty="0" smtClean="0">
                <a:solidFill>
                  <a:schemeClr val="tx1"/>
                </a:solidFill>
                <a:effectLst/>
                <a:latin typeface="+mn-lt"/>
                <a:ea typeface="+mn-ea"/>
                <a:cs typeface="+mn-cs"/>
              </a:rPr>
              <a:t>aims to give children the knowledge, skills and confidence they need to help them stay safe  from sexual abuse, exploitation and other risks they may encounter online. </a:t>
            </a:r>
          </a:p>
          <a:p>
            <a:pPr fontAlgn="ctr"/>
            <a:r>
              <a:rPr lang="en-GB" sz="1200" kern="1200" dirty="0" smtClean="0">
                <a:solidFill>
                  <a:schemeClr val="tx1"/>
                </a:solidFill>
                <a:effectLst/>
                <a:latin typeface="+mn-lt"/>
                <a:ea typeface="+mn-ea"/>
                <a:cs typeface="+mn-cs"/>
              </a:rPr>
              <a:t> </a:t>
            </a:r>
          </a:p>
          <a:p>
            <a:pPr fontAlgn="ctr"/>
            <a:r>
              <a:rPr lang="en-GB" sz="1200" kern="1200" dirty="0" smtClean="0">
                <a:solidFill>
                  <a:schemeClr val="tx1"/>
                </a:solidFill>
                <a:effectLst/>
                <a:latin typeface="+mn-lt"/>
                <a:ea typeface="+mn-ea"/>
                <a:cs typeface="+mn-cs"/>
              </a:rPr>
              <a:t>The animations and activities provide children with the opportunity to explore ideas like trust, false identity online, consent, and develop their confidence to ask an adult they trust for help if something online makes them feel uncomfortable. </a:t>
            </a:r>
          </a:p>
          <a:p>
            <a:pPr fontAlgn="ctr"/>
            <a:r>
              <a:rPr lang="en-GB" sz="1200" kern="1200" dirty="0" smtClean="0">
                <a:solidFill>
                  <a:schemeClr val="tx1"/>
                </a:solidFill>
                <a:effectLst/>
                <a:latin typeface="+mn-lt"/>
                <a:ea typeface="+mn-ea"/>
                <a:cs typeface="+mn-cs"/>
              </a:rPr>
              <a:t> </a:t>
            </a:r>
          </a:p>
          <a:p>
            <a:pPr fontAlgn="ctr"/>
            <a:r>
              <a:rPr lang="en-GB" sz="1200" i="1" kern="1200" dirty="0" smtClean="0">
                <a:solidFill>
                  <a:schemeClr val="tx1"/>
                </a:solidFill>
                <a:effectLst/>
                <a:latin typeface="+mn-lt"/>
                <a:ea typeface="+mn-ea"/>
                <a:cs typeface="+mn-cs"/>
              </a:rPr>
              <a:t>Jessie &amp; Friends</a:t>
            </a:r>
            <a:r>
              <a:rPr lang="en-GB" sz="1200" kern="1200" dirty="0" smtClean="0">
                <a:solidFill>
                  <a:schemeClr val="tx1"/>
                </a:solidFill>
                <a:effectLst/>
                <a:latin typeface="+mn-lt"/>
                <a:ea typeface="+mn-ea"/>
                <a:cs typeface="+mn-cs"/>
              </a:rPr>
              <a:t> does not  depict any scenario involving an adult sexual offender and instead</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encourages children to focus on behaviours, not motivations which helps them identify and respond safely to strategies that sexual offenders typically use to groom children. It does so without raising confusing, frightening or age-inappropriate questions about why an adult might behave in this way towards a child. </a:t>
            </a:r>
          </a:p>
          <a:p>
            <a:pPr fontAlgn="ct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Each animation has been specifically created for different age groups: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Episode 1 - Watching videos  (4-5 years) </a:t>
            </a:r>
          </a:p>
          <a:p>
            <a:r>
              <a:rPr lang="en-GB" sz="1200" kern="1200" dirty="0" smtClean="0">
                <a:solidFill>
                  <a:schemeClr val="tx1"/>
                </a:solidFill>
                <a:effectLst/>
                <a:latin typeface="+mn-lt"/>
                <a:ea typeface="+mn-ea"/>
                <a:cs typeface="+mn-cs"/>
              </a:rPr>
              <a:t>Episode 2 – Sharing pictures ( 5-6 years) </a:t>
            </a:r>
          </a:p>
          <a:p>
            <a:r>
              <a:rPr lang="en-GB" sz="1200" kern="1200" dirty="0" smtClean="0">
                <a:solidFill>
                  <a:schemeClr val="tx1"/>
                </a:solidFill>
                <a:effectLst/>
                <a:latin typeface="+mn-lt"/>
                <a:ea typeface="+mn-ea"/>
                <a:cs typeface="+mn-cs"/>
              </a:rPr>
              <a:t>Episode 3 – Playing games  (6-7 years)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Each episode ends in a catchy song, aimed to reinforce  the films safety messages. More information for parents and carers can be found at </a:t>
            </a:r>
            <a:r>
              <a:rPr lang="en-GB" sz="1200" u="sng" kern="1200" dirty="0" smtClean="0">
                <a:solidFill>
                  <a:schemeClr val="tx1"/>
                </a:solidFill>
                <a:effectLst/>
                <a:latin typeface="+mn-lt"/>
                <a:ea typeface="+mn-ea"/>
                <a:cs typeface="+mn-cs"/>
                <a:hlinkClick r:id="rId4"/>
              </a:rPr>
              <a:t>www.thinkuknow.co.uk/parents/jessie-and-friends</a:t>
            </a:r>
            <a:r>
              <a:rPr lang="en-GB" sz="1200" kern="1200" dirty="0" smtClean="0">
                <a:solidFill>
                  <a:schemeClr val="tx1"/>
                </a:solidFill>
                <a:effectLst/>
                <a:latin typeface="+mn-lt"/>
                <a:ea typeface="+mn-ea"/>
                <a:cs typeface="+mn-cs"/>
              </a:rPr>
              <a:t>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Play Like Share</a:t>
            </a:r>
          </a:p>
          <a:p>
            <a:endParaRPr lang="en-GB"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effectLst/>
                <a:latin typeface="+mn-lt"/>
                <a:ea typeface="+mn-ea"/>
                <a:cs typeface="+mn-cs"/>
              </a:rPr>
              <a:t>Play Like Share</a:t>
            </a:r>
            <a:r>
              <a:rPr lang="en-GB" sz="1200" kern="1200" dirty="0" smtClean="0">
                <a:solidFill>
                  <a:schemeClr val="tx1"/>
                </a:solidFill>
                <a:effectLst/>
                <a:latin typeface="+mn-lt"/>
                <a:ea typeface="+mn-ea"/>
                <a:cs typeface="+mn-cs"/>
              </a:rPr>
              <a:t> is one</a:t>
            </a:r>
            <a:r>
              <a:rPr lang="en-GB" sz="1200" kern="1200" baseline="0" dirty="0" smtClean="0">
                <a:solidFill>
                  <a:schemeClr val="tx1"/>
                </a:solidFill>
                <a:effectLst/>
                <a:latin typeface="+mn-lt"/>
                <a:ea typeface="+mn-ea"/>
                <a:cs typeface="+mn-cs"/>
              </a:rPr>
              <a:t> of the </a:t>
            </a:r>
            <a:r>
              <a:rPr lang="en-GB" sz="1200" kern="1200" baseline="0" dirty="0" err="1" smtClean="0">
                <a:solidFill>
                  <a:schemeClr val="tx1"/>
                </a:solidFill>
                <a:effectLst/>
                <a:latin typeface="+mn-lt"/>
                <a:ea typeface="+mn-ea"/>
                <a:cs typeface="+mn-cs"/>
              </a:rPr>
              <a:t>Thinkuknow</a:t>
            </a:r>
            <a:r>
              <a:rPr lang="en-GB" sz="1200" kern="1200" baseline="0" dirty="0" smtClean="0">
                <a:solidFill>
                  <a:schemeClr val="tx1"/>
                </a:solidFill>
                <a:effectLst/>
                <a:latin typeface="+mn-lt"/>
                <a:ea typeface="+mn-ea"/>
                <a:cs typeface="+mn-cs"/>
              </a:rPr>
              <a:t> resources for 8-10 year olds</a:t>
            </a:r>
            <a:r>
              <a:rPr lang="en-GB" sz="1200" i="0" kern="1200" baseline="0" dirty="0" smtClean="0">
                <a:solidFill>
                  <a:schemeClr val="tx1"/>
                </a:solidFill>
                <a:effectLst/>
                <a:latin typeface="+mn-lt"/>
                <a:ea typeface="+mn-ea"/>
                <a:cs typeface="+mn-cs"/>
              </a:rPr>
              <a:t>. It is a three episode animated series that </a:t>
            </a:r>
            <a:r>
              <a:rPr lang="en-GB" sz="1200" kern="1200" dirty="0" smtClean="0">
                <a:solidFill>
                  <a:schemeClr val="tx1"/>
                </a:solidFill>
                <a:effectLst/>
                <a:latin typeface="+mn-lt"/>
                <a:ea typeface="+mn-ea"/>
                <a:cs typeface="+mn-cs"/>
              </a:rPr>
              <a:t>follow the adventures of Alfie, Ellie and Sam as they form a band and enter their school’s Battle of the Bands contest, taking on the mean but ‘cool’ Popcorn Wizards as they go. The three friends learn that while the internet can help, they need to use it wisely and safely. The films teach children how to spot the early signs of manipulative, pressurising and threatening behaviour by people they might meet online, and develops their confidence to respond safely and get help.</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can watch </a:t>
            </a:r>
            <a:r>
              <a:rPr lang="en-GB" sz="1200" i="1" kern="1200" dirty="0" smtClean="0">
                <a:solidFill>
                  <a:schemeClr val="tx1"/>
                </a:solidFill>
                <a:effectLst/>
                <a:latin typeface="+mn-lt"/>
                <a:ea typeface="+mn-ea"/>
                <a:cs typeface="+mn-cs"/>
              </a:rPr>
              <a:t>Play Like Share</a:t>
            </a:r>
            <a:r>
              <a:rPr lang="en-GB" sz="1200" kern="1200" dirty="0" smtClean="0">
                <a:solidFill>
                  <a:schemeClr val="tx1"/>
                </a:solidFill>
                <a:effectLst/>
                <a:latin typeface="+mn-lt"/>
                <a:ea typeface="+mn-ea"/>
                <a:cs typeface="+mn-cs"/>
              </a:rPr>
              <a:t> with your child and use this to start a conversation about the internet and staying safe. All three episodes can be found on the </a:t>
            </a:r>
            <a:r>
              <a:rPr lang="en-GB" sz="1200" u="none" strike="noStrike" kern="1200" dirty="0" err="1" smtClean="0">
                <a:solidFill>
                  <a:schemeClr val="tx1"/>
                </a:solidFill>
                <a:effectLst/>
                <a:latin typeface="+mn-lt"/>
                <a:ea typeface="+mn-ea"/>
                <a:cs typeface="+mn-cs"/>
                <a:hlinkClick r:id="rId5" tooltip="TUK 8-10s website"/>
              </a:rPr>
              <a:t>Thinkuknow</a:t>
            </a:r>
            <a:r>
              <a:rPr lang="en-GB" sz="1200" u="none" strike="noStrike" kern="1200" dirty="0" smtClean="0">
                <a:solidFill>
                  <a:schemeClr val="tx1"/>
                </a:solidFill>
                <a:effectLst/>
                <a:latin typeface="+mn-lt"/>
                <a:ea typeface="+mn-ea"/>
                <a:cs typeface="+mn-cs"/>
                <a:hlinkClick r:id="rId5" tooltip="TUK 8-10s website"/>
              </a:rPr>
              <a:t> website for 8-10 year olds</a:t>
            </a:r>
            <a:r>
              <a:rPr lang="en-GB" sz="1200" u="none" strike="noStrike"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You</a:t>
            </a:r>
            <a:r>
              <a:rPr lang="en-GB" sz="1200" kern="1200" baseline="0" dirty="0" smtClean="0">
                <a:solidFill>
                  <a:schemeClr val="tx1"/>
                </a:solidFill>
                <a:effectLst/>
                <a:latin typeface="+mn-lt"/>
                <a:ea typeface="+mn-ea"/>
                <a:cs typeface="+mn-cs"/>
              </a:rPr>
              <a:t> can download the Play Like Share Parents and Carers Factsheet for ideas and support on how to watch and discuss Play Like Share with your child, at Thinkuknow.co.uk/parents </a:t>
            </a:r>
            <a:r>
              <a:rPr lang="en-GB" sz="1200" i="1" kern="1200" baseline="0" dirty="0" smtClean="0">
                <a:solidFill>
                  <a:schemeClr val="tx1"/>
                </a:solidFill>
                <a:effectLst/>
                <a:latin typeface="+mn-lt"/>
                <a:ea typeface="+mn-ea"/>
                <a:cs typeface="+mn-cs"/>
              </a:rPr>
              <a:t>[If appropriate, offer Factsheet as a take-home handout].   </a:t>
            </a:r>
            <a:endParaRPr lang="en-GB" sz="1200" i="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Band</a:t>
            </a:r>
            <a:r>
              <a:rPr lang="en-GB" sz="1200" b="1" kern="1200" baseline="0" dirty="0" smtClean="0">
                <a:solidFill>
                  <a:schemeClr val="tx1"/>
                </a:solidFill>
                <a:effectLst/>
                <a:latin typeface="+mn-lt"/>
                <a:ea typeface="+mn-ea"/>
                <a:cs typeface="+mn-cs"/>
              </a:rPr>
              <a:t> R</a:t>
            </a:r>
            <a:r>
              <a:rPr lang="en-GB" sz="1200" b="1" kern="1200" dirty="0" smtClean="0">
                <a:solidFill>
                  <a:schemeClr val="tx1"/>
                </a:solidFill>
                <a:effectLst/>
                <a:latin typeface="+mn-lt"/>
                <a:ea typeface="+mn-ea"/>
                <a:cs typeface="+mn-cs"/>
              </a:rPr>
              <a:t>unner</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Also on the </a:t>
            </a:r>
            <a:r>
              <a:rPr lang="en-GB" sz="1200" u="none" strike="noStrike" kern="1200" dirty="0" err="1" smtClean="0">
                <a:solidFill>
                  <a:schemeClr val="tx1"/>
                </a:solidFill>
                <a:effectLst/>
                <a:latin typeface="+mn-lt"/>
                <a:ea typeface="+mn-ea"/>
                <a:cs typeface="+mn-cs"/>
                <a:hlinkClick r:id="rId5" tooltip="TUK 8-10s website"/>
              </a:rPr>
              <a:t>Thinkuknow</a:t>
            </a:r>
            <a:r>
              <a:rPr lang="en-GB" sz="1200" u="none" strike="noStrike" kern="1200" dirty="0" smtClean="0">
                <a:solidFill>
                  <a:schemeClr val="tx1"/>
                </a:solidFill>
                <a:effectLst/>
                <a:latin typeface="+mn-lt"/>
                <a:ea typeface="+mn-ea"/>
                <a:cs typeface="+mn-cs"/>
                <a:hlinkClick r:id="rId5" tooltip="TUK 8-10s website"/>
              </a:rPr>
              <a:t> website for 8-10 year olds</a:t>
            </a:r>
            <a:r>
              <a:rPr lang="en-GB" sz="1200" u="none" strike="noStrike" kern="1200" baseline="0" dirty="0" smtClean="0">
                <a:solidFill>
                  <a:schemeClr val="tx1"/>
                </a:solidFill>
                <a:effectLst/>
                <a:latin typeface="+mn-lt"/>
                <a:ea typeface="+mn-ea"/>
                <a:cs typeface="+mn-cs"/>
              </a:rPr>
              <a:t> is </a:t>
            </a:r>
            <a:r>
              <a:rPr lang="en-GB" sz="1200" kern="1200" dirty="0" smtClean="0">
                <a:solidFill>
                  <a:schemeClr val="tx1"/>
                </a:solidFill>
                <a:effectLst/>
                <a:latin typeface="+mn-lt"/>
                <a:ea typeface="+mn-ea"/>
                <a:cs typeface="+mn-cs"/>
              </a:rPr>
              <a:t>a fun interactive game called </a:t>
            </a:r>
            <a:r>
              <a:rPr lang="en-GB" sz="1200" i="1" kern="1200" dirty="0" smtClean="0">
                <a:solidFill>
                  <a:schemeClr val="tx1"/>
                </a:solidFill>
                <a:effectLst/>
                <a:latin typeface="+mn-lt"/>
                <a:ea typeface="+mn-ea"/>
                <a:cs typeface="+mn-cs"/>
              </a:rPr>
              <a:t>Band Runner</a:t>
            </a:r>
            <a:r>
              <a:rPr lang="en-GB" sz="1200" kern="1200" dirty="0" smtClean="0">
                <a:solidFill>
                  <a:schemeClr val="tx1"/>
                </a:solidFill>
                <a:effectLst/>
                <a:latin typeface="+mn-lt"/>
                <a:ea typeface="+mn-ea"/>
                <a:cs typeface="+mn-cs"/>
              </a:rPr>
              <a:t> that helps 8-10 year olds learn how to stay safe from risks they might encounter online.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Children can chose to play the game as the </a:t>
            </a:r>
            <a:r>
              <a:rPr lang="en-GB" sz="1200" i="1" kern="1200" dirty="0" smtClean="0">
                <a:solidFill>
                  <a:schemeClr val="tx1"/>
                </a:solidFill>
                <a:effectLst/>
                <a:latin typeface="+mn-lt"/>
                <a:ea typeface="+mn-ea"/>
                <a:cs typeface="+mn-cs"/>
              </a:rPr>
              <a:t>Play Like Share</a:t>
            </a:r>
            <a:r>
              <a:rPr lang="en-GB" sz="1200" kern="1200" dirty="0" smtClean="0">
                <a:solidFill>
                  <a:schemeClr val="tx1"/>
                </a:solidFill>
                <a:effectLst/>
                <a:latin typeface="+mn-lt"/>
                <a:ea typeface="+mn-ea"/>
                <a:cs typeface="+mn-cs"/>
              </a:rPr>
              <a:t> characters Ellie or Sam, and the game tasks them with helping Alfie to make safe choices online. Players run through school and collect stars for points, whilst using their guitars to eliminate all obstacles in their path as they try and make it to their next gig. If players miss a jump or take a tumble they then need to help Alfie solve an online safety dilemma to be able to continue play.</a:t>
            </a:r>
          </a:p>
          <a:p>
            <a:endParaRPr lang="en-GB" dirty="0"/>
          </a:p>
        </p:txBody>
      </p:sp>
      <p:sp>
        <p:nvSpPr>
          <p:cNvPr id="4" name="Slide Number Placeholder 3"/>
          <p:cNvSpPr>
            <a:spLocks noGrp="1"/>
          </p:cNvSpPr>
          <p:nvPr>
            <p:ph type="sldNum" sz="quarter" idx="10"/>
          </p:nvPr>
        </p:nvSpPr>
        <p:spPr/>
        <p:txBody>
          <a:bodyPr/>
          <a:lstStyle/>
          <a:p>
            <a:fld id="{3E95BFC4-4B86-4306-AD32-35B5EFF8204C}"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693007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err="1" smtClean="0">
                <a:solidFill>
                  <a:schemeClr val="tx1"/>
                </a:solidFill>
                <a:latin typeface="+mn-lt"/>
                <a:ea typeface="+mn-ea"/>
                <a:cs typeface="+mn-cs"/>
              </a:rPr>
              <a:t>Thinkuknow</a:t>
            </a:r>
            <a:r>
              <a:rPr lang="en-GB" sz="1200" b="1" i="0" u="none" strike="noStrike" kern="1200" baseline="0" dirty="0" smtClean="0">
                <a:solidFill>
                  <a:schemeClr val="tx1"/>
                </a:solidFill>
                <a:latin typeface="+mn-lt"/>
                <a:ea typeface="+mn-ea"/>
                <a:cs typeface="+mn-cs"/>
              </a:rPr>
              <a:t> Parents and Carers website - </a:t>
            </a:r>
            <a:r>
              <a:rPr lang="en-GB" sz="1200" b="0" i="0" u="none" strike="noStrike" kern="1200" baseline="0" dirty="0" smtClean="0">
                <a:solidFill>
                  <a:schemeClr val="tx1"/>
                </a:solidFill>
                <a:latin typeface="+mn-lt"/>
                <a:ea typeface="+mn-ea"/>
                <a:cs typeface="+mn-cs"/>
              </a:rPr>
              <a:t>The </a:t>
            </a:r>
            <a:r>
              <a:rPr lang="en-GB" sz="1200" b="0" i="0" u="none" strike="noStrike" kern="1200" baseline="0" dirty="0" err="1" smtClean="0">
                <a:solidFill>
                  <a:schemeClr val="tx1"/>
                </a:solidFill>
                <a:latin typeface="+mn-lt"/>
                <a:ea typeface="+mn-ea"/>
                <a:cs typeface="+mn-cs"/>
              </a:rPr>
              <a:t>Thinkuknow</a:t>
            </a:r>
            <a:r>
              <a:rPr lang="en-GB" sz="1200" b="0" i="0" u="none" strike="noStrike" kern="1200" baseline="0" dirty="0" smtClean="0">
                <a:solidFill>
                  <a:schemeClr val="tx1"/>
                </a:solidFill>
                <a:latin typeface="+mn-lt"/>
                <a:ea typeface="+mn-ea"/>
                <a:cs typeface="+mn-cs"/>
              </a:rPr>
              <a:t> Parents and Carers website contains a wealth of information and advice for parents and carers on keeping their children safe online. Parents and carers can visit www.thinkuknow.co.uk/parents for advice on topics such as: having a conversation with your child, using parental controls, understanding live streaming and supporting children who have been sexually abused.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website is divided into three sections: </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I need to report an incident </a:t>
            </a:r>
            <a:r>
              <a:rPr lang="en-GB" sz="1200" b="0" i="0" u="none" strike="noStrike" kern="1200" baseline="0" dirty="0" smtClean="0">
                <a:solidFill>
                  <a:schemeClr val="tx1"/>
                </a:solidFill>
                <a:latin typeface="+mn-lt"/>
                <a:ea typeface="+mn-ea"/>
                <a:cs typeface="+mn-cs"/>
              </a:rPr>
              <a:t>– for information and support when something has already happened to a child or young person </a:t>
            </a:r>
          </a:p>
          <a:p>
            <a:r>
              <a:rPr lang="en-GB" sz="1200" b="1" i="0" u="none" strike="noStrike" kern="1200" baseline="0" dirty="0" smtClean="0">
                <a:solidFill>
                  <a:schemeClr val="tx1"/>
                </a:solidFill>
                <a:latin typeface="+mn-lt"/>
                <a:ea typeface="+mn-ea"/>
                <a:cs typeface="+mn-cs"/>
              </a:rPr>
              <a:t>I’m concerned about my child </a:t>
            </a:r>
            <a:r>
              <a:rPr lang="en-GB" sz="1200" b="0" i="0" u="none" strike="noStrike" kern="1200" baseline="0" dirty="0" smtClean="0">
                <a:solidFill>
                  <a:schemeClr val="tx1"/>
                </a:solidFill>
                <a:latin typeface="+mn-lt"/>
                <a:ea typeface="+mn-ea"/>
                <a:cs typeface="+mn-cs"/>
              </a:rPr>
              <a:t>– for information and support when there are concerns about a child or young person </a:t>
            </a:r>
          </a:p>
          <a:p>
            <a:r>
              <a:rPr lang="en-GB" sz="1200" b="1" i="0" u="none" strike="noStrike" kern="1200" baseline="0" dirty="0" smtClean="0">
                <a:solidFill>
                  <a:schemeClr val="tx1"/>
                </a:solidFill>
                <a:latin typeface="+mn-lt"/>
                <a:ea typeface="+mn-ea"/>
                <a:cs typeface="+mn-cs"/>
              </a:rPr>
              <a:t>I’d like to understand more about keeping my child safe </a:t>
            </a:r>
            <a:r>
              <a:rPr lang="en-GB" sz="1200" b="0" i="0" u="none" strike="noStrike" kern="1200" baseline="0" dirty="0" smtClean="0">
                <a:solidFill>
                  <a:schemeClr val="tx1"/>
                </a:solidFill>
                <a:latin typeface="+mn-lt"/>
                <a:ea typeface="+mn-ea"/>
                <a:cs typeface="+mn-cs"/>
              </a:rPr>
              <a:t>– for preventative information and advice on keeping children safe online </a:t>
            </a:r>
          </a:p>
          <a:p>
            <a:endParaRPr lang="en-GB" dirty="0"/>
          </a:p>
        </p:txBody>
      </p:sp>
      <p:sp>
        <p:nvSpPr>
          <p:cNvPr id="4" name="Slide Number Placeholder 3"/>
          <p:cNvSpPr>
            <a:spLocks noGrp="1"/>
          </p:cNvSpPr>
          <p:nvPr>
            <p:ph type="sldNum" sz="quarter" idx="10"/>
          </p:nvPr>
        </p:nvSpPr>
        <p:spPr/>
        <p:txBody>
          <a:bodyPr/>
          <a:lstStyle/>
          <a:p>
            <a:fld id="{3E95BFC4-4B86-4306-AD32-35B5EFF8204C}" type="slidenum">
              <a:rPr lang="en-GB" smtClean="0"/>
              <a:t>12</a:t>
            </a:fld>
            <a:endParaRPr lang="en-GB"/>
          </a:p>
        </p:txBody>
      </p:sp>
    </p:spTree>
    <p:extLst>
      <p:ext uri="{BB962C8B-B14F-4D97-AF65-F5344CB8AC3E}">
        <p14:creationId xmlns:p14="http://schemas.microsoft.com/office/powerpoint/2010/main" val="2786537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Parent Info (</a:t>
            </a:r>
            <a:r>
              <a:rPr lang="en-GB" sz="1200" b="0" i="0" u="sng" strike="noStrike" kern="1200" baseline="0" dirty="0" smtClean="0">
                <a:solidFill>
                  <a:schemeClr val="tx1"/>
                </a:solidFill>
                <a:latin typeface="+mn-lt"/>
                <a:ea typeface="+mn-ea"/>
                <a:cs typeface="+mn-cs"/>
              </a:rPr>
              <a:t>www.parentinfo.org</a:t>
            </a:r>
            <a:r>
              <a:rPr lang="en-GB" sz="1200" b="0" i="0" u="none" strike="noStrike" kern="1200" baseline="0" dirty="0" smtClean="0">
                <a:solidFill>
                  <a:schemeClr val="tx1"/>
                </a:solidFill>
                <a:latin typeface="+mn-lt"/>
                <a:ea typeface="+mn-ea"/>
                <a:cs typeface="+mn-cs"/>
              </a:rPr>
              <a:t>) is a partnership project between NCA-CEOP and the parent organisation Parent Zone. It’s a website and advice service for parents and carers, which aims to build the resilience of their children through articles, tips and advice. Articles are written by expert organisations on a range of different topics, covering all issues amplified by the internet. The website is divided into the following categories:</a:t>
            </a:r>
          </a:p>
          <a:p>
            <a:endParaRPr lang="en-GB" sz="1200" b="0" i="0" u="none" strike="noStrike" kern="1200" baseline="0" dirty="0" smtClean="0">
              <a:solidFill>
                <a:schemeClr val="tx1"/>
              </a:solidFill>
              <a:latin typeface="+mn-lt"/>
              <a:ea typeface="+mn-ea"/>
              <a:cs typeface="+mn-cs"/>
            </a:endParaRPr>
          </a:p>
          <a:p>
            <a:pPr marL="171450" indent="-171450">
              <a:buFontTx/>
              <a:buChar char="-"/>
            </a:pPr>
            <a:r>
              <a:rPr lang="en-GB" sz="1200" b="0" i="0" u="none" strike="noStrike" kern="1200" baseline="0" dirty="0" smtClean="0">
                <a:solidFill>
                  <a:schemeClr val="tx1"/>
                </a:solidFill>
                <a:latin typeface="+mn-lt"/>
                <a:ea typeface="+mn-ea"/>
                <a:cs typeface="+mn-cs"/>
              </a:rPr>
              <a:t>Games, apps and tech</a:t>
            </a:r>
          </a:p>
          <a:p>
            <a:pPr marL="171450" indent="-171450">
              <a:buFontTx/>
              <a:buChar char="-"/>
            </a:pPr>
            <a:r>
              <a:rPr lang="en-GB" sz="1200" b="0" i="0" u="none" strike="noStrike" kern="1200" baseline="0" dirty="0" smtClean="0">
                <a:solidFill>
                  <a:schemeClr val="tx1"/>
                </a:solidFill>
                <a:latin typeface="+mn-lt"/>
                <a:ea typeface="+mn-ea"/>
                <a:cs typeface="+mn-cs"/>
              </a:rPr>
              <a:t>Parenting</a:t>
            </a:r>
          </a:p>
          <a:p>
            <a:pPr marL="171450" indent="-171450">
              <a:buFontTx/>
              <a:buChar char="-"/>
            </a:pPr>
            <a:r>
              <a:rPr lang="en-GB" sz="1200" b="0" i="0" u="none" strike="noStrike" kern="1200" baseline="0" dirty="0" smtClean="0">
                <a:solidFill>
                  <a:schemeClr val="tx1"/>
                </a:solidFill>
                <a:latin typeface="+mn-lt"/>
                <a:ea typeface="+mn-ea"/>
                <a:cs typeface="+mn-cs"/>
              </a:rPr>
              <a:t>Safety and settings</a:t>
            </a:r>
          </a:p>
          <a:p>
            <a:pPr marL="171450" indent="-171450">
              <a:buFontTx/>
              <a:buChar char="-"/>
            </a:pPr>
            <a:r>
              <a:rPr lang="en-GB" sz="1200" b="0" i="0" u="none" strike="noStrike" kern="1200" baseline="0" dirty="0" smtClean="0">
                <a:solidFill>
                  <a:schemeClr val="tx1"/>
                </a:solidFill>
                <a:latin typeface="+mn-lt"/>
                <a:ea typeface="+mn-ea"/>
                <a:cs typeface="+mn-cs"/>
              </a:rPr>
              <a:t>Relationships and sex</a:t>
            </a:r>
          </a:p>
          <a:p>
            <a:pPr marL="171450" indent="-171450">
              <a:buFontTx/>
              <a:buChar char="-"/>
            </a:pPr>
            <a:r>
              <a:rPr lang="en-GB" sz="1200" b="0" i="0" u="none" strike="noStrike" kern="1200" baseline="0" dirty="0" smtClean="0">
                <a:solidFill>
                  <a:schemeClr val="tx1"/>
                </a:solidFill>
                <a:latin typeface="+mn-lt"/>
                <a:ea typeface="+mn-ea"/>
                <a:cs typeface="+mn-cs"/>
              </a:rPr>
              <a:t>Education and the future</a:t>
            </a:r>
          </a:p>
          <a:p>
            <a:pPr marL="171450" indent="-171450">
              <a:buFontTx/>
              <a:buChar char="-"/>
            </a:pPr>
            <a:r>
              <a:rPr lang="en-GB" sz="1200" b="0" i="0" u="none" strike="noStrike" kern="1200" baseline="0" dirty="0" smtClean="0">
                <a:solidFill>
                  <a:schemeClr val="tx1"/>
                </a:solidFill>
                <a:latin typeface="+mn-lt"/>
                <a:ea typeface="+mn-ea"/>
                <a:cs typeface="+mn-cs"/>
              </a:rPr>
              <a:t>Health and wellbeing</a:t>
            </a:r>
            <a:endParaRPr lang="en-GB" dirty="0"/>
          </a:p>
        </p:txBody>
      </p:sp>
      <p:sp>
        <p:nvSpPr>
          <p:cNvPr id="4" name="Slide Number Placeholder 3"/>
          <p:cNvSpPr>
            <a:spLocks noGrp="1"/>
          </p:cNvSpPr>
          <p:nvPr>
            <p:ph type="sldNum" sz="quarter" idx="10"/>
          </p:nvPr>
        </p:nvSpPr>
        <p:spPr/>
        <p:txBody>
          <a:bodyPr/>
          <a:lstStyle/>
          <a:p>
            <a:fld id="{3E95BFC4-4B86-4306-AD32-35B5EFF8204C}"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78653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mn-lt"/>
                <a:ea typeface="+mn-ea"/>
                <a:cs typeface="+mn-cs"/>
              </a:rPr>
              <a:t>Note to presenter: Before delivering this section, familiarise yourself with NCA-CEOP’s website and advice pages by visiting </a:t>
            </a:r>
            <a:r>
              <a:rPr lang="en-GB" sz="1200" b="0" i="0" u="sng" strike="noStrike" kern="1200" baseline="0" dirty="0" smtClean="0">
                <a:solidFill>
                  <a:schemeClr val="tx1"/>
                </a:solidFill>
                <a:latin typeface="+mn-lt"/>
                <a:ea typeface="+mn-ea"/>
                <a:cs typeface="+mn-cs"/>
              </a:rPr>
              <a:t>www.ceop.police.uk</a:t>
            </a:r>
            <a:r>
              <a:rPr lang="en-GB" sz="1200" b="0" i="1" u="none" strike="noStrike" kern="1200" baseline="0" dirty="0" smtClean="0">
                <a:solidFill>
                  <a:schemeClr val="tx1"/>
                </a:solidFill>
                <a:latin typeface="+mn-lt"/>
                <a:ea typeface="+mn-ea"/>
                <a:cs typeface="+mn-cs"/>
              </a:rPr>
              <a:t>.The website has information on: </a:t>
            </a:r>
          </a:p>
          <a:p>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When to report to NCA-CEOP </a:t>
            </a: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What happens when a report is made to NCA-CEOP </a:t>
            </a: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How NCA-CEOP can help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NCA-CEOP website is known as the ‘safety centre’ as it hosts an online reporting tool, made specifically for children and young people in order for them to report concerns relating to online sexual abuse and exploitation directly to NCA-CEOP. Parents and carers can also report to NCA-CEOP if they are worried about a child or young person in their care. The buttons on the right hand side of the screen link to the safety centre. The Click CEOP button can be embedded on external websites, such as a school’s website (</a:t>
            </a:r>
            <a:r>
              <a:rPr lang="en-GB" sz="1200" b="0" i="1" u="none" strike="noStrike" kern="1200" baseline="0" dirty="0" smtClean="0">
                <a:solidFill>
                  <a:schemeClr val="tx1"/>
                </a:solidFill>
                <a:latin typeface="+mn-lt"/>
                <a:ea typeface="+mn-ea"/>
                <a:cs typeface="+mn-cs"/>
              </a:rPr>
              <a:t>if you have the button on your organisations website tell audience where this can be found</a:t>
            </a:r>
            <a:r>
              <a:rPr lang="en-GB" sz="1200" b="0" i="0" u="none" strike="noStrike" kern="1200" baseline="0" dirty="0" smtClean="0">
                <a:solidFill>
                  <a:schemeClr val="tx1"/>
                </a:solidFill>
                <a:latin typeface="+mn-lt"/>
                <a:ea typeface="+mn-ea"/>
                <a:cs typeface="+mn-cs"/>
              </a:rPr>
              <a:t>) and the ‘worried about something’ button is hosted on the </a:t>
            </a:r>
            <a:r>
              <a:rPr lang="en-GB" sz="1200" b="0" i="0" u="none" strike="noStrike" kern="1200" baseline="0" dirty="0" err="1" smtClean="0">
                <a:solidFill>
                  <a:schemeClr val="tx1"/>
                </a:solidFill>
                <a:latin typeface="+mn-lt"/>
                <a:ea typeface="+mn-ea"/>
                <a:cs typeface="+mn-cs"/>
              </a:rPr>
              <a:t>Thinkuknow</a:t>
            </a:r>
            <a:r>
              <a:rPr lang="en-GB" sz="1200" b="0" i="0" u="none" strike="noStrike" kern="1200" baseline="0" dirty="0" smtClean="0">
                <a:solidFill>
                  <a:schemeClr val="tx1"/>
                </a:solidFill>
                <a:latin typeface="+mn-lt"/>
                <a:ea typeface="+mn-ea"/>
                <a:cs typeface="+mn-cs"/>
              </a:rPr>
              <a:t> 8-10 year old website.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NCA-CEOP takes all reports seriously. The reporting form is designed to be as accessible as possible by children, but it is highly recommend that young children of primary school age seek the support of an adult they trust to help them make a report.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It is not possible to report to NCA-CEOP anonymously. NCA-CEOP advise any urgent reports where a child is in immediate danger should be reported to the local police force where the child is located.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Cyberbullying should </a:t>
            </a:r>
            <a:r>
              <a:rPr lang="en-GB" sz="1200" b="1" i="0" u="none" strike="noStrike" kern="1200" baseline="0" dirty="0" smtClean="0">
                <a:solidFill>
                  <a:schemeClr val="tx1"/>
                </a:solidFill>
                <a:latin typeface="+mn-lt"/>
                <a:ea typeface="+mn-ea"/>
                <a:cs typeface="+mn-cs"/>
              </a:rPr>
              <a:t>not </a:t>
            </a:r>
            <a:r>
              <a:rPr lang="en-GB" sz="1200" b="0" i="0" u="none" strike="noStrike" kern="1200" baseline="0" dirty="0" smtClean="0">
                <a:solidFill>
                  <a:schemeClr val="tx1"/>
                </a:solidFill>
                <a:latin typeface="+mn-lt"/>
                <a:ea typeface="+mn-ea"/>
                <a:cs typeface="+mn-cs"/>
              </a:rPr>
              <a:t>be reported to NCA-CEOP as it falls outside their remit of CSAE. Children and young people should be directed to speak to an adult they trust, and/or referred to </a:t>
            </a:r>
            <a:r>
              <a:rPr lang="en-GB" sz="1200" b="0" i="0" u="none" strike="noStrike" kern="1200" baseline="0" dirty="0" err="1" smtClean="0">
                <a:solidFill>
                  <a:schemeClr val="tx1"/>
                </a:solidFill>
                <a:latin typeface="+mn-lt"/>
                <a:ea typeface="+mn-ea"/>
                <a:cs typeface="+mn-cs"/>
              </a:rPr>
              <a:t>Childline</a:t>
            </a:r>
            <a:r>
              <a:rPr lang="en-GB" sz="1200" b="0" i="0" u="none" strike="noStrike" kern="1200" baseline="0" dirty="0" smtClean="0">
                <a:solidFill>
                  <a:schemeClr val="tx1"/>
                </a:solidFill>
                <a:latin typeface="+mn-lt"/>
                <a:ea typeface="+mn-ea"/>
                <a:cs typeface="+mn-cs"/>
              </a:rPr>
              <a:t>, if they would like to speak to someone about how they are feeling. </a:t>
            </a:r>
            <a:endParaRPr lang="en-GB" b="0" dirty="0" smtClean="0"/>
          </a:p>
          <a:p>
            <a:endParaRPr lang="en-GB" dirty="0"/>
          </a:p>
        </p:txBody>
      </p:sp>
      <p:sp>
        <p:nvSpPr>
          <p:cNvPr id="4" name="Slide Number Placeholder 3"/>
          <p:cNvSpPr>
            <a:spLocks noGrp="1"/>
          </p:cNvSpPr>
          <p:nvPr>
            <p:ph type="sldNum" sz="quarter" idx="10"/>
          </p:nvPr>
        </p:nvSpPr>
        <p:spPr/>
        <p:txBody>
          <a:bodyPr/>
          <a:lstStyle/>
          <a:p>
            <a:fld id="{3E95BFC4-4B86-4306-AD32-35B5EFF8204C}"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232073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For more information on </a:t>
            </a:r>
            <a:r>
              <a:rPr lang="en-GB" sz="1200" kern="1200" dirty="0" err="1" smtClean="0">
                <a:solidFill>
                  <a:schemeClr val="tx1"/>
                </a:solidFill>
                <a:effectLst/>
                <a:latin typeface="+mn-lt"/>
                <a:ea typeface="+mn-ea"/>
                <a:cs typeface="+mn-cs"/>
              </a:rPr>
              <a:t>Thinkuknow</a:t>
            </a:r>
            <a:r>
              <a:rPr lang="en-GB" sz="1200" kern="1200" baseline="0" dirty="0" smtClean="0">
                <a:solidFill>
                  <a:schemeClr val="tx1"/>
                </a:solidFill>
                <a:effectLst/>
                <a:latin typeface="+mn-lt"/>
                <a:ea typeface="+mn-ea"/>
                <a:cs typeface="+mn-cs"/>
              </a:rPr>
              <a:t> please visit – www.thinkuknow.co.uk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The NCA-CEOP ‘safety centre’ and reporting tool can be found at www.ceop.police.uk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You </a:t>
            </a:r>
            <a:r>
              <a:rPr lang="en-GB" sz="1200" kern="1200" dirty="0" smtClean="0">
                <a:solidFill>
                  <a:schemeClr val="tx1"/>
                </a:solidFill>
                <a:effectLst/>
                <a:latin typeface="+mn-lt"/>
                <a:ea typeface="+mn-ea"/>
                <a:cs typeface="+mn-cs"/>
              </a:rPr>
              <a:t>can also keep up to date by following NCA-CEOP on Twitter or Facebook.</a:t>
            </a: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E95BFC4-4B86-4306-AD32-35B5EFF8204C}" type="slidenum">
              <a:rPr lang="en-GB" smtClean="0"/>
              <a:t>15</a:t>
            </a:fld>
            <a:endParaRPr lang="en-GB"/>
          </a:p>
        </p:txBody>
      </p:sp>
    </p:spTree>
    <p:extLst>
      <p:ext uri="{BB962C8B-B14F-4D97-AF65-F5344CB8AC3E}">
        <p14:creationId xmlns:p14="http://schemas.microsoft.com/office/powerpoint/2010/main" val="325222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dirty="0" smtClean="0">
                <a:solidFill>
                  <a:schemeClr val="bg1"/>
                </a:solidFill>
                <a:latin typeface="Candara" panose="020E0502030303020204" pitchFamily="34" charset="0"/>
                <a:cs typeface="Arial" panose="020B0604020202020204" pitchFamily="34" charset="0"/>
              </a:rPr>
              <a:t>This presentation will cover:</a:t>
            </a:r>
          </a:p>
          <a:p>
            <a:pPr marL="0" indent="0">
              <a:buFont typeface="Arial" panose="020B0604020202020204" pitchFamily="34" charset="0"/>
              <a:buNone/>
            </a:pPr>
            <a:endParaRPr lang="en-GB" sz="1200" b="1" dirty="0" smtClean="0">
              <a:solidFill>
                <a:schemeClr val="bg1"/>
              </a:solidFill>
              <a:latin typeface="Candara" panose="020E0502030303020204" pitchFamily="34" charset="0"/>
              <a:cs typeface="Arial" panose="020B0604020202020204" pitchFamily="34" charset="0"/>
            </a:endParaRPr>
          </a:p>
          <a:p>
            <a:pPr marL="0" indent="0">
              <a:buFont typeface="Arial" panose="020B0604020202020204" pitchFamily="34" charset="0"/>
              <a:buNone/>
            </a:pPr>
            <a:r>
              <a:rPr lang="en-GB" sz="1200" b="1" smtClean="0">
                <a:solidFill>
                  <a:schemeClr val="bg1"/>
                </a:solidFill>
                <a:latin typeface="Candara" panose="020E0502030303020204" pitchFamily="34" charset="0"/>
                <a:cs typeface="Arial" panose="020B0604020202020204" pitchFamily="34" charset="0"/>
              </a:rPr>
              <a:t>Children online </a:t>
            </a:r>
            <a:r>
              <a:rPr lang="en-GB" sz="1200" dirty="0" smtClean="0">
                <a:solidFill>
                  <a:schemeClr val="bg1"/>
                </a:solidFill>
                <a:latin typeface="Candara" panose="020E0502030303020204" pitchFamily="34" charset="0"/>
                <a:cs typeface="Arial" panose="020B0604020202020204" pitchFamily="34" charset="0"/>
              </a:rPr>
              <a:t>– The impact</a:t>
            </a:r>
            <a:r>
              <a:rPr lang="en-GB" sz="1200" baseline="0" dirty="0" smtClean="0">
                <a:solidFill>
                  <a:schemeClr val="bg1"/>
                </a:solidFill>
                <a:latin typeface="Candara" panose="020E0502030303020204" pitchFamily="34" charset="0"/>
                <a:cs typeface="Arial" panose="020B0604020202020204" pitchFamily="34" charset="0"/>
              </a:rPr>
              <a:t> of growing up online</a:t>
            </a:r>
            <a:r>
              <a:rPr lang="en-GB" sz="1200" dirty="0" smtClean="0">
                <a:solidFill>
                  <a:schemeClr val="bg1"/>
                </a:solidFill>
                <a:latin typeface="Candara" panose="020E0502030303020204" pitchFamily="34" charset="0"/>
                <a:cs typeface="Arial" panose="020B0604020202020204" pitchFamily="34" charset="0"/>
              </a:rPr>
              <a:t> </a:t>
            </a:r>
          </a:p>
          <a:p>
            <a:pPr marL="0" indent="0">
              <a:buFont typeface="Arial" panose="020B0604020202020204" pitchFamily="34" charset="0"/>
              <a:buNone/>
            </a:pPr>
            <a:r>
              <a:rPr lang="en-GB" sz="1200" b="1" dirty="0" smtClean="0">
                <a:solidFill>
                  <a:schemeClr val="bg1"/>
                </a:solidFill>
                <a:latin typeface="Candara" panose="020E0502030303020204" pitchFamily="34" charset="0"/>
                <a:cs typeface="Arial" panose="020B0604020202020204" pitchFamily="34" charset="0"/>
              </a:rPr>
              <a:t>Live streaming and gaming </a:t>
            </a:r>
            <a:r>
              <a:rPr lang="en-GB" sz="1200" dirty="0" smtClean="0">
                <a:solidFill>
                  <a:schemeClr val="bg1"/>
                </a:solidFill>
                <a:latin typeface="Candara" panose="020E0502030303020204" pitchFamily="34" charset="0"/>
                <a:cs typeface="Arial" panose="020B0604020202020204" pitchFamily="34" charset="0"/>
              </a:rPr>
              <a:t>– Two of the current most popular online activities for children</a:t>
            </a:r>
          </a:p>
          <a:p>
            <a:pPr marL="0" indent="0">
              <a:buFont typeface="Arial" panose="020B0604020202020204" pitchFamily="34" charset="0"/>
              <a:buNone/>
            </a:pPr>
            <a:r>
              <a:rPr lang="en-GB" sz="1200" b="1" dirty="0" smtClean="0">
                <a:solidFill>
                  <a:schemeClr val="bg1"/>
                </a:solidFill>
                <a:latin typeface="Candara" panose="020E0502030303020204" pitchFamily="34" charset="0"/>
                <a:cs typeface="Arial" panose="020B0604020202020204" pitchFamily="34" charset="0"/>
              </a:rPr>
              <a:t>What can you do? </a:t>
            </a:r>
            <a:r>
              <a:rPr lang="en-GB" sz="1200" dirty="0" smtClean="0">
                <a:solidFill>
                  <a:schemeClr val="bg1"/>
                </a:solidFill>
                <a:latin typeface="Candara" panose="020E0502030303020204" pitchFamily="34" charset="0"/>
                <a:cs typeface="Arial" panose="020B0604020202020204" pitchFamily="34" charset="0"/>
              </a:rPr>
              <a:t>Advice for parents and</a:t>
            </a:r>
            <a:r>
              <a:rPr lang="en-GB" sz="1200" baseline="0" dirty="0" smtClean="0">
                <a:solidFill>
                  <a:schemeClr val="bg1"/>
                </a:solidFill>
                <a:latin typeface="Candara" panose="020E0502030303020204" pitchFamily="34" charset="0"/>
                <a:cs typeface="Arial" panose="020B0604020202020204" pitchFamily="34" charset="0"/>
              </a:rPr>
              <a:t> carers</a:t>
            </a:r>
            <a:endParaRPr lang="en-GB" sz="1200" dirty="0" smtClean="0">
              <a:solidFill>
                <a:schemeClr val="bg1"/>
              </a:solidFill>
              <a:latin typeface="Candara" panose="020E0502030303020204" pitchFamily="34" charset="0"/>
              <a:cs typeface="Arial" panose="020B0604020202020204" pitchFamily="34" charset="0"/>
            </a:endParaRPr>
          </a:p>
          <a:p>
            <a:pPr marL="0" indent="0">
              <a:buFont typeface="Arial" panose="020B0604020202020204" pitchFamily="34" charset="0"/>
              <a:buNone/>
            </a:pPr>
            <a:r>
              <a:rPr lang="en-GB" sz="1200" b="1" dirty="0" err="1" smtClean="0">
                <a:solidFill>
                  <a:schemeClr val="bg1"/>
                </a:solidFill>
                <a:latin typeface="Candara" panose="020E0502030303020204" pitchFamily="34" charset="0"/>
                <a:cs typeface="Arial" panose="020B0604020202020204" pitchFamily="34" charset="0"/>
              </a:rPr>
              <a:t>Thinkuknow</a:t>
            </a:r>
            <a:r>
              <a:rPr lang="en-GB" sz="1200" b="1" dirty="0" smtClean="0">
                <a:solidFill>
                  <a:schemeClr val="bg1"/>
                </a:solidFill>
                <a:latin typeface="Candara" panose="020E0502030303020204" pitchFamily="34" charset="0"/>
                <a:cs typeface="Arial" panose="020B0604020202020204" pitchFamily="34" charset="0"/>
              </a:rPr>
              <a:t> resources for primary aged children</a:t>
            </a:r>
          </a:p>
          <a:p>
            <a:pPr marL="0" indent="0">
              <a:buFont typeface="Arial" panose="020B0604020202020204" pitchFamily="34" charset="0"/>
              <a:buNone/>
            </a:pPr>
            <a:r>
              <a:rPr lang="en-GB" sz="1200" b="1" baseline="0" dirty="0" err="1" smtClean="0">
                <a:solidFill>
                  <a:srgbClr val="FF0000"/>
                </a:solidFill>
                <a:latin typeface="Candara" panose="020E0502030303020204" pitchFamily="34" charset="0"/>
                <a:cs typeface="Arial" panose="020B0604020202020204" pitchFamily="34" charset="0"/>
              </a:rPr>
              <a:t>T</a:t>
            </a:r>
            <a:r>
              <a:rPr lang="en-GB" sz="1200" b="1" dirty="0" err="1" smtClean="0">
                <a:solidFill>
                  <a:schemeClr val="bg1"/>
                </a:solidFill>
                <a:latin typeface="Candara" panose="020E0502030303020204" pitchFamily="34" charset="0"/>
                <a:cs typeface="Arial" panose="020B0604020202020204" pitchFamily="34" charset="0"/>
              </a:rPr>
              <a:t>hinkuknow</a:t>
            </a:r>
            <a:r>
              <a:rPr lang="en-GB" sz="1200" b="1" dirty="0" smtClean="0">
                <a:solidFill>
                  <a:schemeClr val="bg1"/>
                </a:solidFill>
                <a:latin typeface="Candara" panose="020E0502030303020204" pitchFamily="34" charset="0"/>
                <a:cs typeface="Arial" panose="020B0604020202020204" pitchFamily="34" charset="0"/>
              </a:rPr>
              <a:t> resources for parents and carers</a:t>
            </a:r>
          </a:p>
          <a:p>
            <a:pPr marL="0" indent="0">
              <a:buFont typeface="Arial" panose="020B0604020202020204" pitchFamily="34" charset="0"/>
              <a:buNone/>
            </a:pPr>
            <a:r>
              <a:rPr lang="en-GB" sz="1200" b="1" dirty="0" smtClean="0">
                <a:solidFill>
                  <a:schemeClr val="bg1"/>
                </a:solidFill>
                <a:latin typeface="Candara" panose="020E0502030303020204" pitchFamily="34" charset="0"/>
                <a:cs typeface="Arial" panose="020B0604020202020204" pitchFamily="34" charset="0"/>
              </a:rPr>
              <a:t>Reporting</a:t>
            </a:r>
            <a:r>
              <a:rPr lang="en-GB" sz="1200" b="1" baseline="0" dirty="0" smtClean="0">
                <a:solidFill>
                  <a:schemeClr val="bg1"/>
                </a:solidFill>
                <a:latin typeface="Candara" panose="020E0502030303020204" pitchFamily="34" charset="0"/>
                <a:cs typeface="Arial" panose="020B0604020202020204" pitchFamily="34" charset="0"/>
              </a:rPr>
              <a:t> to NCA-CEOP – </a:t>
            </a:r>
            <a:r>
              <a:rPr lang="en-GB" sz="1200" b="0" baseline="0" dirty="0" smtClean="0">
                <a:solidFill>
                  <a:schemeClr val="bg1"/>
                </a:solidFill>
                <a:latin typeface="Candara" panose="020E0502030303020204" pitchFamily="34" charset="0"/>
                <a:cs typeface="Arial" panose="020B0604020202020204" pitchFamily="34" charset="0"/>
              </a:rPr>
              <a:t>Children and young people, as well as their parents and carers, can </a:t>
            </a:r>
            <a:r>
              <a:rPr lang="en-GB" sz="1200" baseline="0" dirty="0" smtClean="0">
                <a:solidFill>
                  <a:schemeClr val="bg1"/>
                </a:solidFill>
                <a:latin typeface="Candara" panose="020E0502030303020204" pitchFamily="34" charset="0"/>
                <a:cs typeface="Arial" panose="020B0604020202020204" pitchFamily="34" charset="0"/>
              </a:rPr>
              <a:t>report directly to CEOP if they are concerned about CSAE </a:t>
            </a:r>
            <a:r>
              <a:rPr lang="en-GB" sz="1200" dirty="0" smtClean="0">
                <a:solidFill>
                  <a:schemeClr val="bg1"/>
                </a:solidFill>
                <a:latin typeface="Candara" panose="020E0502030303020204" pitchFamily="34" charset="0"/>
                <a:cs typeface="Arial" panose="020B0604020202020204" pitchFamily="34" charset="0"/>
              </a:rPr>
              <a:t> </a:t>
            </a:r>
          </a:p>
          <a:p>
            <a:pPr marL="0" indent="0">
              <a:buFont typeface="Arial" panose="020B0604020202020204" pitchFamily="34" charset="0"/>
              <a:buNone/>
            </a:pPr>
            <a:endParaRPr lang="en-GB" sz="1200" dirty="0" smtClean="0">
              <a:solidFill>
                <a:schemeClr val="bg1"/>
              </a:solidFill>
              <a:latin typeface="Candara" panose="020E0502030303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95BFC4-4B86-4306-AD32-35B5EFF8204C}" type="slidenum">
              <a:rPr lang="en-GB" smtClean="0"/>
              <a:t>2</a:t>
            </a:fld>
            <a:endParaRPr lang="en-GB"/>
          </a:p>
        </p:txBody>
      </p:sp>
    </p:spTree>
    <p:extLst>
      <p:ext uri="{BB962C8B-B14F-4D97-AF65-F5344CB8AC3E}">
        <p14:creationId xmlns:p14="http://schemas.microsoft.com/office/powerpoint/2010/main" val="352152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is </a:t>
            </a:r>
            <a:r>
              <a:rPr lang="en-GB" sz="1200" b="1" kern="1200" dirty="0" err="1" smtClean="0">
                <a:solidFill>
                  <a:schemeClr val="tx1"/>
                </a:solidFill>
                <a:effectLst/>
                <a:latin typeface="+mn-lt"/>
                <a:ea typeface="+mn-ea"/>
                <a:cs typeface="+mn-cs"/>
              </a:rPr>
              <a:t>Thinkuknow</a:t>
            </a:r>
            <a:r>
              <a:rPr lang="en-GB" sz="1200" b="1"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Thinkuknow</a:t>
            </a:r>
            <a:r>
              <a:rPr lang="en-GB" sz="1200" kern="1200" dirty="0" smtClean="0">
                <a:solidFill>
                  <a:schemeClr val="tx1"/>
                </a:solidFill>
                <a:effectLst/>
                <a:latin typeface="+mn-lt"/>
                <a:ea typeface="+mn-ea"/>
                <a:cs typeface="+mn-cs"/>
              </a:rPr>
              <a:t> is the national education programme from NCA-CEOP. It provides professionals with resources to teach</a:t>
            </a:r>
            <a:r>
              <a:rPr lang="en-GB" sz="1200" kern="1200" baseline="0" dirty="0" smtClean="0">
                <a:solidFill>
                  <a:schemeClr val="tx1"/>
                </a:solidFill>
                <a:effectLst/>
                <a:latin typeface="+mn-lt"/>
                <a:ea typeface="+mn-ea"/>
                <a:cs typeface="+mn-cs"/>
              </a:rPr>
              <a:t> children and young people about sexual abuse online and covers the following age ranges: 4-7, 8-10, 11-13, 14+ and also children with special educational needs and disabilities. </a:t>
            </a:r>
            <a:r>
              <a:rPr lang="en-GB" sz="1200" b="0" i="0" u="none" strike="noStrike" kern="1200" baseline="0" dirty="0" err="1" smtClean="0">
                <a:solidFill>
                  <a:schemeClr val="tx1"/>
                </a:solidFill>
                <a:latin typeface="+mn-lt"/>
                <a:ea typeface="+mn-ea"/>
                <a:cs typeface="+mn-cs"/>
              </a:rPr>
              <a:t>Thinkuknow</a:t>
            </a:r>
            <a:r>
              <a:rPr lang="en-GB" sz="1200" b="0" i="0" u="none" strike="noStrike" kern="1200" baseline="0" dirty="0" smtClean="0">
                <a:solidFill>
                  <a:schemeClr val="tx1"/>
                </a:solidFill>
                <a:latin typeface="+mn-lt"/>
                <a:ea typeface="+mn-ea"/>
                <a:cs typeface="+mn-cs"/>
              </a:rPr>
              <a:t> includes films, animations, websites, presentations and lesson plans to enable professionals to explore difficult and sensitive issues safely with children and young people.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addition to providing professionals with resources to tackle CSAE and information for children and young people, </a:t>
            </a:r>
            <a:r>
              <a:rPr lang="en-GB" sz="1200" kern="1200" dirty="0" err="1" smtClean="0">
                <a:solidFill>
                  <a:schemeClr val="tx1"/>
                </a:solidFill>
                <a:effectLst/>
                <a:latin typeface="+mn-lt"/>
                <a:ea typeface="+mn-ea"/>
                <a:cs typeface="+mn-cs"/>
              </a:rPr>
              <a:t>Thinkuknow</a:t>
            </a:r>
            <a:r>
              <a:rPr lang="en-GB" sz="1200" kern="1200" dirty="0" smtClean="0">
                <a:solidFill>
                  <a:schemeClr val="tx1"/>
                </a:solidFill>
                <a:effectLst/>
                <a:latin typeface="+mn-lt"/>
                <a:ea typeface="+mn-ea"/>
                <a:cs typeface="+mn-cs"/>
              </a:rPr>
              <a:t> creates information and advice for parents and carers to help build their confidence and knowledge in protecting their children online. </a:t>
            </a:r>
            <a:r>
              <a:rPr lang="en-GB" sz="1200" kern="1200" dirty="0" err="1" smtClean="0">
                <a:solidFill>
                  <a:schemeClr val="tx1"/>
                </a:solidFill>
                <a:effectLst/>
                <a:latin typeface="+mn-lt"/>
                <a:ea typeface="+mn-ea"/>
                <a:cs typeface="+mn-cs"/>
              </a:rPr>
              <a:t>Thinkuknow</a:t>
            </a:r>
            <a:r>
              <a:rPr lang="en-GB" sz="1200" kern="1200" dirty="0" smtClean="0">
                <a:solidFill>
                  <a:schemeClr val="tx1"/>
                </a:solidFill>
                <a:effectLst/>
                <a:latin typeface="+mn-lt"/>
                <a:ea typeface="+mn-ea"/>
                <a:cs typeface="+mn-cs"/>
              </a:rPr>
              <a:t> also offers expert advice to parents and carers supporting children who are victims of sexual abuse and exploitation. This presentation is part of the </a:t>
            </a:r>
            <a:r>
              <a:rPr lang="en-GB" sz="1200" kern="1200" dirty="0" err="1" smtClean="0">
                <a:solidFill>
                  <a:schemeClr val="tx1"/>
                </a:solidFill>
                <a:effectLst/>
                <a:latin typeface="+mn-lt"/>
                <a:ea typeface="+mn-ea"/>
                <a:cs typeface="+mn-cs"/>
              </a:rPr>
              <a:t>Thinkuknow</a:t>
            </a:r>
            <a:r>
              <a:rPr lang="en-GB" sz="1200" kern="1200" dirty="0" smtClean="0">
                <a:solidFill>
                  <a:schemeClr val="tx1"/>
                </a:solidFill>
                <a:effectLst/>
                <a:latin typeface="+mn-lt"/>
                <a:ea typeface="+mn-ea"/>
                <a:cs typeface="+mn-cs"/>
              </a:rPr>
              <a:t> package for parents and carers. </a:t>
            </a:r>
            <a:endParaRPr lang="en-GB" sz="1200" b="0" i="0" u="none" strike="noStrike" kern="1200" baseline="0" dirty="0" smtClean="0">
              <a:solidFill>
                <a:schemeClr val="tx1"/>
              </a:solidFill>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Parents should visit www.thinkuknow.co.uk for further information</a:t>
            </a:r>
            <a:r>
              <a:rPr lang="en-GB" sz="1200" kern="1200" baseline="0" dirty="0" smtClean="0">
                <a:solidFill>
                  <a:schemeClr val="tx1"/>
                </a:solidFill>
                <a:effectLst/>
                <a:latin typeface="+mn-lt"/>
                <a:ea typeface="+mn-ea"/>
                <a:cs typeface="+mn-cs"/>
              </a:rPr>
              <a:t> and advice.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E95BFC4-4B86-4306-AD32-35B5EFF8204C}"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8292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Talk to your child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best way you can protect your child is to establish a positive relationship with them around their life online. Talk to them – not just once, but have ongoing conversations as part of your family life. </a:t>
            </a:r>
          </a:p>
          <a:p>
            <a:r>
              <a:rPr lang="en-GB" sz="1200" b="1" kern="1200" dirty="0" smtClean="0">
                <a:solidFill>
                  <a:schemeClr val="tx1"/>
                </a:solidFill>
                <a:effectLst/>
                <a:latin typeface="+mn-lt"/>
                <a:ea typeface="+mn-ea"/>
                <a:cs typeface="+mn-cs"/>
              </a:rPr>
              <a:t>Find a good time and place. </a:t>
            </a:r>
            <a:r>
              <a:rPr lang="en-GB" sz="1200" kern="1200" dirty="0" smtClean="0">
                <a:solidFill>
                  <a:schemeClr val="tx1"/>
                </a:solidFill>
                <a:effectLst/>
                <a:latin typeface="+mn-lt"/>
                <a:ea typeface="+mn-ea"/>
                <a:cs typeface="+mn-cs"/>
              </a:rPr>
              <a:t>Pick an opportunity when you know you’re not going to be interrupted and you are both going to feel comfortable and have enough time – without turning it into one of those ‘special talks’ moments.</a:t>
            </a:r>
          </a:p>
          <a:p>
            <a:r>
              <a:rPr lang="en-GB" sz="1200" b="1" kern="1200" dirty="0" smtClean="0">
                <a:solidFill>
                  <a:schemeClr val="tx1"/>
                </a:solidFill>
                <a:effectLst/>
                <a:latin typeface="+mn-lt"/>
                <a:ea typeface="+mn-ea"/>
                <a:cs typeface="+mn-cs"/>
              </a:rPr>
              <a:t>Think about how you are going to introduce the subject.  </a:t>
            </a:r>
            <a:r>
              <a:rPr lang="en-GB" sz="1200" kern="1200" dirty="0" smtClean="0">
                <a:solidFill>
                  <a:schemeClr val="tx1"/>
                </a:solidFill>
                <a:effectLst/>
                <a:latin typeface="+mn-lt"/>
                <a:ea typeface="+mn-ea"/>
                <a:cs typeface="+mn-cs"/>
              </a:rPr>
              <a:t>You could mention a recent story that they might have heard about or just explain why you would like to talk to them about something.</a:t>
            </a:r>
          </a:p>
          <a:p>
            <a:r>
              <a:rPr lang="en-GB" sz="1200" b="1" kern="1200" dirty="0" smtClean="0">
                <a:solidFill>
                  <a:schemeClr val="tx1"/>
                </a:solidFill>
                <a:effectLst/>
                <a:latin typeface="+mn-lt"/>
                <a:ea typeface="+mn-ea"/>
                <a:cs typeface="+mn-cs"/>
              </a:rPr>
              <a:t>Explain to them any worries you</a:t>
            </a:r>
            <a:r>
              <a:rPr lang="en-GB" sz="1200" b="1" kern="1200" baseline="0" dirty="0" smtClean="0">
                <a:solidFill>
                  <a:schemeClr val="tx1"/>
                </a:solidFill>
                <a:effectLst/>
                <a:latin typeface="+mn-lt"/>
                <a:ea typeface="+mn-ea"/>
                <a:cs typeface="+mn-cs"/>
              </a:rPr>
              <a:t> have. </a:t>
            </a:r>
            <a:r>
              <a:rPr lang="en-GB" sz="1200" kern="1200" dirty="0" smtClean="0">
                <a:solidFill>
                  <a:schemeClr val="tx1"/>
                </a:solidFill>
                <a:effectLst/>
                <a:latin typeface="+mn-lt"/>
                <a:ea typeface="+mn-ea"/>
                <a:cs typeface="+mn-cs"/>
              </a:rPr>
              <a:t>Your child might think that you are getting worried for no good reason, but if you explain why something is troubling you they will understand why you want to talk to them. Tell them if it is something you have read about or seen their friends doing. </a:t>
            </a: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Listen. Don’t judge. Learn. </a:t>
            </a:r>
            <a:r>
              <a:rPr lang="en-GB" baseline="0" dirty="0" smtClean="0"/>
              <a:t>Find out more about what they </a:t>
            </a:r>
            <a:r>
              <a:rPr lang="en-GB" sz="1200" kern="1200" dirty="0" smtClean="0">
                <a:solidFill>
                  <a:schemeClr val="tx1"/>
                </a:solidFill>
                <a:effectLst/>
                <a:latin typeface="+mn-lt"/>
                <a:ea typeface="+mn-ea"/>
                <a:cs typeface="+mn-cs"/>
              </a:rPr>
              <a:t>encounter online; what they are doing, where they go, what they like and don’t like. Parental engagement in the positive aspect of being online and not just the risky things will help your child to talk more openly about their internet use, including anything that worries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most difficult conversations can be made easier if your child understands that you care about them and whatever the outcome you will love them just as much.</a:t>
            </a:r>
            <a:r>
              <a:rPr lang="en-GB" sz="1200" kern="1200" baseline="0" dirty="0" smtClean="0">
                <a:solidFill>
                  <a:schemeClr val="tx1"/>
                </a:solidFill>
                <a:effectLst/>
                <a:latin typeface="+mn-lt"/>
                <a:ea typeface="+mn-ea"/>
                <a:cs typeface="+mn-cs"/>
              </a:rPr>
              <a:t> </a:t>
            </a:r>
            <a:r>
              <a:rPr lang="en-GB" baseline="0" dirty="0" smtClean="0"/>
              <a:t>One of the biggest barriers to young people seeking help if something goes wrong online is the fear of being blamed, getting into trouble, and suffering repercussions (such as tech being taken away). Make sure your child knows that they can come to you for help if they are ever worried and that they won’t get into trouble. Young people who are banned from going online, or who feel that what they are doing is wrong, are less likely to ask for help and that makes them less safe.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smtClean="0"/>
              <a:t>This is not on the slide but an important point to raise. </a:t>
            </a:r>
            <a:r>
              <a:rPr lang="en-GB" b="1" baseline="0" dirty="0" smtClean="0"/>
              <a:t>Parental controls </a:t>
            </a:r>
            <a:r>
              <a:rPr lang="en-GB" baseline="0" dirty="0" smtClean="0"/>
              <a:t>- </a:t>
            </a:r>
            <a:r>
              <a:rPr lang="en-GB" sz="1200" kern="1200" dirty="0" smtClean="0">
                <a:solidFill>
                  <a:schemeClr val="tx1"/>
                </a:solidFill>
                <a:effectLst/>
                <a:latin typeface="+mn-lt"/>
                <a:ea typeface="+mn-ea"/>
                <a:cs typeface="+mn-cs"/>
              </a:rPr>
              <a:t>Controls are an</a:t>
            </a:r>
            <a:r>
              <a:rPr lang="en-GB" sz="1200" kern="1200" baseline="0" dirty="0" smtClean="0">
                <a:solidFill>
                  <a:schemeClr val="tx1"/>
                </a:solidFill>
                <a:effectLst/>
                <a:latin typeface="+mn-lt"/>
                <a:ea typeface="+mn-ea"/>
                <a:cs typeface="+mn-cs"/>
              </a:rPr>
              <a:t> important </a:t>
            </a:r>
            <a:r>
              <a:rPr lang="en-GB" sz="1200" kern="1200" dirty="0" smtClean="0">
                <a:solidFill>
                  <a:schemeClr val="tx1"/>
                </a:solidFill>
                <a:effectLst/>
                <a:latin typeface="+mn-lt"/>
                <a:ea typeface="+mn-ea"/>
                <a:cs typeface="+mn-cs"/>
              </a:rPr>
              <a:t>first step to helping to protect your child online, but they are not a single solution to staying safe; talking to your children and encouraging responsible behaviour is critical. For detailed guidance on all the different types of control, you can use this </a:t>
            </a:r>
            <a:r>
              <a:rPr lang="en-GB" sz="1200" u="sng" kern="1200" dirty="0" smtClean="0">
                <a:solidFill>
                  <a:schemeClr val="tx1"/>
                </a:solidFill>
                <a:effectLst/>
                <a:latin typeface="+mn-lt"/>
                <a:ea typeface="+mn-ea"/>
                <a:cs typeface="+mn-cs"/>
                <a:hlinkClick r:id="rId3" tooltip="Internet Matters"/>
              </a:rPr>
              <a:t>online tool from Internet Matters</a:t>
            </a:r>
            <a:r>
              <a:rPr lang="en-GB" sz="1200" kern="1200" dirty="0" smtClean="0">
                <a:solidFill>
                  <a:schemeClr val="tx1"/>
                </a:solidFill>
                <a:effectLst/>
                <a:latin typeface="+mn-lt"/>
                <a:ea typeface="+mn-ea"/>
                <a:cs typeface="+mn-cs"/>
              </a:rPr>
              <a:t>. This gives you the chance to set up a personalised list of the controls used in your home on all your different devices. There is also advice on how to use all the various controls, with videos and step-by-step instructions.</a:t>
            </a:r>
            <a:endParaRPr lang="en-GB"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95BFC4-4B86-4306-AD32-35B5EFF8204C}" type="slidenum">
              <a:rPr lang="en-GB" smtClean="0"/>
              <a:t>4</a:t>
            </a:fld>
            <a:endParaRPr lang="en-GB"/>
          </a:p>
        </p:txBody>
      </p:sp>
    </p:spTree>
    <p:extLst>
      <p:ext uri="{BB962C8B-B14F-4D97-AF65-F5344CB8AC3E}">
        <p14:creationId xmlns:p14="http://schemas.microsoft.com/office/powerpoint/2010/main" val="190188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smtClean="0"/>
              <a:t>Insert video file to slide - </a:t>
            </a:r>
            <a:r>
              <a:rPr lang="en-GB" dirty="0" smtClean="0"/>
              <a:t>‘The World Changes.</a:t>
            </a:r>
            <a:r>
              <a:rPr lang="en-GB" baseline="0" dirty="0" smtClean="0"/>
              <a:t> Children Don’t’ </a:t>
            </a:r>
            <a:endParaRPr lang="en-GB" i="1" dirty="0" smtClean="0"/>
          </a:p>
          <a:p>
            <a:endParaRPr lang="en-GB" dirty="0" smtClean="0"/>
          </a:p>
          <a:p>
            <a:r>
              <a:rPr lang="en-GB" dirty="0" smtClean="0"/>
              <a:t>‘The World Changes.</a:t>
            </a:r>
            <a:r>
              <a:rPr lang="en-GB" baseline="0" dirty="0" smtClean="0"/>
              <a:t> Children Don’t’ is a v</a:t>
            </a:r>
            <a:r>
              <a:rPr lang="en-GB" dirty="0" smtClean="0"/>
              <a:t>ideo</a:t>
            </a:r>
            <a:r>
              <a:rPr lang="en-GB" baseline="0" dirty="0" smtClean="0"/>
              <a:t> made by NCA-CEOP for parents and carers. It shows what Shakespeare's story of </a:t>
            </a:r>
            <a:r>
              <a:rPr lang="en-GB" sz="1200" kern="1200" dirty="0" smtClean="0">
                <a:solidFill>
                  <a:schemeClr val="tx1"/>
                </a:solidFill>
                <a:effectLst/>
                <a:latin typeface="+mn-lt"/>
                <a:ea typeface="+mn-ea"/>
                <a:cs typeface="+mn-cs"/>
              </a:rPr>
              <a:t>Romeo and Juliet would look today with the influence of</a:t>
            </a:r>
            <a:r>
              <a:rPr lang="en-GB" sz="1200" kern="1200" baseline="0" dirty="0" smtClean="0">
                <a:solidFill>
                  <a:schemeClr val="tx1"/>
                </a:solidFill>
                <a:effectLst/>
                <a:latin typeface="+mn-lt"/>
                <a:ea typeface="+mn-ea"/>
                <a:cs typeface="+mn-cs"/>
              </a:rPr>
              <a:t> technology in relationships. </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point</a:t>
            </a:r>
            <a:r>
              <a:rPr lang="en-GB" sz="1200" kern="1200" baseline="0" dirty="0" smtClean="0">
                <a:solidFill>
                  <a:schemeClr val="tx1"/>
                </a:solidFill>
                <a:effectLst/>
                <a:latin typeface="+mn-lt"/>
                <a:ea typeface="+mn-ea"/>
                <a:cs typeface="+mn-cs"/>
              </a:rPr>
              <a:t> of the video is to demonstrate that children and young people haven’t changed, they are still doing all of the same things adults did when they were young, but in new ways. Although the story shows a ‘romantic relationship’ the point applies to online friendships too. </a:t>
            </a:r>
            <a:r>
              <a:rPr lang="en-GB" sz="1200" kern="1200" dirty="0" smtClean="0">
                <a:solidFill>
                  <a:schemeClr val="tx1"/>
                </a:solidFill>
                <a:effectLst/>
                <a:latin typeface="+mn-lt"/>
                <a:ea typeface="+mn-ea"/>
                <a:cs typeface="+mn-cs"/>
              </a:rPr>
              <a:t>Social media has changed the way young people communicate but their curiosity about friendships</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relationships remains the same. Having a supportive parent or carer can make all the difference in helping</a:t>
            </a:r>
            <a:r>
              <a:rPr lang="en-GB" sz="1200" kern="1200" baseline="0" dirty="0" smtClean="0">
                <a:solidFill>
                  <a:schemeClr val="tx1"/>
                </a:solidFill>
                <a:effectLst/>
                <a:latin typeface="+mn-lt"/>
                <a:ea typeface="+mn-ea"/>
                <a:cs typeface="+mn-cs"/>
              </a:rPr>
              <a:t> children explore these themes as safely as possible. </a:t>
            </a:r>
          </a:p>
          <a:p>
            <a:endParaRPr lang="en-GB" sz="1200" kern="1200" baseline="0" dirty="0" smtClean="0">
              <a:solidFill>
                <a:schemeClr val="tx1"/>
              </a:solidFill>
              <a:effectLst/>
              <a:latin typeface="+mn-lt"/>
              <a:ea typeface="+mn-ea"/>
              <a:cs typeface="+mn-cs"/>
            </a:endParaRPr>
          </a:p>
          <a:p>
            <a:r>
              <a:rPr lang="en-GB" sz="1200" b="0" i="0" u="none" strike="noStrike" kern="1200" baseline="0" dirty="0" smtClean="0">
                <a:solidFill>
                  <a:schemeClr val="tx1"/>
                </a:solidFill>
                <a:latin typeface="+mn-lt"/>
                <a:ea typeface="+mn-ea"/>
                <a:cs typeface="+mn-cs"/>
              </a:rPr>
              <a:t>Talking about relationships and the internet with young people can feel daunting, and </a:t>
            </a:r>
            <a:r>
              <a:rPr lang="en-GB" sz="1200" b="0" i="0" u="none" strike="noStrike" kern="1200" baseline="0" dirty="0" err="1" smtClean="0">
                <a:solidFill>
                  <a:schemeClr val="tx1"/>
                </a:solidFill>
                <a:latin typeface="+mn-lt"/>
                <a:ea typeface="+mn-ea"/>
                <a:cs typeface="+mn-cs"/>
              </a:rPr>
              <a:t>Thinkuknow</a:t>
            </a:r>
            <a:r>
              <a:rPr lang="en-GB" sz="1200" b="0" i="0" u="none" strike="noStrike" kern="1200" baseline="0" dirty="0" smtClean="0">
                <a:solidFill>
                  <a:schemeClr val="tx1"/>
                </a:solidFill>
                <a:latin typeface="+mn-lt"/>
                <a:ea typeface="+mn-ea"/>
                <a:cs typeface="+mn-cs"/>
              </a:rPr>
              <a:t> has a lots of advice and resources to help parents and carers have these conversations. Please visit the website for further information and advice.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95BFC4-4B86-4306-AD32-35B5EFF8204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541425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Parents and carers have told NCA-CEOP that they can feel overwhelmed by the internet. The emergence of new apps and games every day can make the internet feel vast and ever-changing, but the reality is that there are actually only a limited number of functions that apps and games can have.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NCA-CEOP recommend using a simple technique of breaking down an app into its key functions of ‘Viewing, Sharing, Chatting, Friending’, and asking some simple questions in order to gain a better understanding of how the app works</a:t>
            </a:r>
            <a:r>
              <a:rPr lang="en-GB" sz="1200" kern="1200" baseline="0" dirty="0" smtClean="0">
                <a:solidFill>
                  <a:schemeClr val="tx1"/>
                </a:solidFill>
                <a:effectLst/>
                <a:latin typeface="+mn-lt"/>
                <a:ea typeface="+mn-ea"/>
                <a:cs typeface="+mn-cs"/>
              </a:rPr>
              <a:t>.</a:t>
            </a:r>
          </a:p>
          <a:p>
            <a:r>
              <a:rPr lang="en-GB"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b="1" baseline="0" dirty="0" smtClean="0"/>
              <a:t>Viewing - </a:t>
            </a:r>
            <a:r>
              <a:rPr lang="en-GB" sz="1200" b="1" i="0" u="none" strike="noStrike" kern="1200" baseline="0" dirty="0" smtClean="0">
                <a:solidFill>
                  <a:schemeClr val="tx1"/>
                </a:solidFill>
                <a:latin typeface="+mn-lt"/>
                <a:ea typeface="+mn-ea"/>
                <a:cs typeface="+mn-cs"/>
              </a:rPr>
              <a:t>What content can they see? Is it age appropriate? What filtering/privacy settings can be utilised? </a:t>
            </a:r>
            <a:r>
              <a:rPr lang="en-GB" sz="1200" b="0" i="0" u="none" strike="noStrike" kern="1200" baseline="0" dirty="0" smtClean="0">
                <a:solidFill>
                  <a:schemeClr val="tx1"/>
                </a:solidFill>
                <a:latin typeface="+mn-lt"/>
                <a:ea typeface="+mn-ea"/>
                <a:cs typeface="+mn-cs"/>
              </a:rPr>
              <a:t>U</a:t>
            </a:r>
            <a:r>
              <a:rPr lang="en-GB" baseline="0" dirty="0" smtClean="0"/>
              <a:t>nfortunately it can be easy for children to come across inappropriate, sexual or violent content online. Most apps and games (but not all) include privacy and security settings that allow you to control what content can be seen and shared. In addition, tools such as parental controls and filters can help to manage a child’s online activities and what they are exposed to, however these are never totally fail-safe. What is vital is open and ongoing conversations with young people about what they see online, and making sure they are that they can talk to an adult if they see anything online that upsets them.</a:t>
            </a:r>
            <a:endParaRPr lang="en-GB" dirty="0" smtClean="0"/>
          </a:p>
          <a:p>
            <a:pPr marL="171450" indent="-171450">
              <a:buFont typeface="Arial" panose="020B0604020202020204" pitchFamily="34" charset="0"/>
              <a:buChar char="•"/>
            </a:pPr>
            <a:r>
              <a:rPr lang="en-GB" b="1" dirty="0" smtClean="0"/>
              <a:t>Sharing – What are</a:t>
            </a:r>
            <a:r>
              <a:rPr lang="en-GB" b="1" baseline="0" dirty="0" smtClean="0"/>
              <a:t> they sharing and who are they sharing it with? </a:t>
            </a:r>
            <a:r>
              <a:rPr lang="en-GB" sz="1200" kern="1200" dirty="0" smtClean="0">
                <a:solidFill>
                  <a:schemeClr val="tx1"/>
                </a:solidFill>
                <a:effectLst/>
                <a:latin typeface="+mn-lt"/>
                <a:ea typeface="+mn-ea"/>
                <a:cs typeface="+mn-cs"/>
              </a:rPr>
              <a:t>A</a:t>
            </a:r>
            <a:r>
              <a:rPr lang="en-GB" sz="1200" kern="1200" baseline="0" dirty="0" smtClean="0">
                <a:solidFill>
                  <a:schemeClr val="tx1"/>
                </a:solidFill>
                <a:effectLst/>
                <a:latin typeface="+mn-lt"/>
                <a:ea typeface="+mn-ea"/>
                <a:cs typeface="+mn-cs"/>
              </a:rPr>
              <a:t> key part of our education with children is talking to them about what they share online. It’s </a:t>
            </a:r>
            <a:r>
              <a:rPr lang="en-GB" sz="1200" b="0" i="0" u="none" strike="noStrike" kern="1200" baseline="0" dirty="0" smtClean="0">
                <a:solidFill>
                  <a:schemeClr val="tx1"/>
                </a:solidFill>
                <a:latin typeface="+mn-lt"/>
                <a:ea typeface="+mn-ea"/>
                <a:cs typeface="+mn-cs"/>
              </a:rPr>
              <a:t>easy to share things online that we wouldn’t face-to-face and it’s important to talk to children about safe sharing. Children of primary school age are always encouraged to seek permission whenever they share something online, especially if they are sharing a photo with other children in it. W</a:t>
            </a:r>
            <a:r>
              <a:rPr lang="en-GB" sz="1200" kern="1200" baseline="0" dirty="0" smtClean="0">
                <a:solidFill>
                  <a:schemeClr val="tx1"/>
                </a:solidFill>
                <a:effectLst/>
                <a:latin typeface="+mn-lt"/>
                <a:ea typeface="+mn-ea"/>
                <a:cs typeface="+mn-cs"/>
              </a:rPr>
              <a:t>e also want to encourage children </a:t>
            </a:r>
            <a:r>
              <a:rPr lang="en-GB" baseline="0" dirty="0" smtClean="0"/>
              <a:t>to look out for others by not sharing inappropriate content.</a:t>
            </a:r>
          </a:p>
          <a:p>
            <a:pPr marL="171450" indent="-171450">
              <a:buFont typeface="Arial" panose="020B0604020202020204" pitchFamily="34" charset="0"/>
              <a:buChar char="•"/>
            </a:pPr>
            <a:r>
              <a:rPr lang="en-GB" b="1" baseline="0" dirty="0" smtClean="0"/>
              <a:t>Chatting and Friending – Who are they friends with and what are they sharing? </a:t>
            </a:r>
            <a:r>
              <a:rPr lang="en-GB" sz="1200" kern="1200" dirty="0" smtClean="0">
                <a:solidFill>
                  <a:schemeClr val="tx1"/>
                </a:solidFill>
                <a:effectLst/>
                <a:latin typeface="+mn-lt"/>
                <a:ea typeface="+mn-ea"/>
                <a:cs typeface="+mn-cs"/>
              </a:rPr>
              <a:t>Chatting and meeting new people on the internet can be fun and appealing for children. There are lots of online apps and communities that can be educational and supportive for them, however this opens up the opportunities for adults to contact children online. No matter how young your child is, if they are using a device that has the internet- it is important to talk to them about people who contact them online.</a:t>
            </a:r>
            <a:r>
              <a:rPr lang="en-GB" sz="1200" kern="1200" baseline="0" dirty="0" smtClean="0">
                <a:solidFill>
                  <a:schemeClr val="tx1"/>
                </a:solidFill>
                <a:effectLst/>
                <a:latin typeface="+mn-lt"/>
                <a:ea typeface="+mn-ea"/>
                <a:cs typeface="+mn-cs"/>
              </a:rPr>
              <a:t> S</a:t>
            </a:r>
            <a:r>
              <a:rPr lang="en-GB" sz="1200" b="0" i="0" u="none" strike="noStrike" kern="1200" baseline="0" dirty="0" smtClean="0">
                <a:solidFill>
                  <a:schemeClr val="tx1"/>
                </a:solidFill>
                <a:latin typeface="+mn-lt"/>
                <a:ea typeface="+mn-ea"/>
                <a:cs typeface="+mn-cs"/>
              </a:rPr>
              <a:t>ome people online genuinely just want to chat or be friends, but others may put pressure on children or manipulate them. </a:t>
            </a: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Resources to support you to have these conversations with your child will be covered at the end of this presentation.</a:t>
            </a:r>
          </a:p>
          <a:p>
            <a:pPr marL="0" indent="0">
              <a:buFont typeface="Arial" panose="020B0604020202020204" pitchFamily="34" charset="0"/>
              <a:buNone/>
            </a:pPr>
            <a:endParaRPr lang="en-GB"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GB" sz="1200" b="1" i="0" u="none" strike="noStrike" kern="1200" baseline="0" dirty="0" smtClean="0">
                <a:solidFill>
                  <a:schemeClr val="tx1"/>
                </a:solidFill>
                <a:latin typeface="+mn-lt"/>
                <a:ea typeface="+mn-ea"/>
                <a:cs typeface="+mn-cs"/>
              </a:rPr>
              <a:t>Which apps should I be concerned about? </a:t>
            </a:r>
            <a:r>
              <a:rPr lang="en-GB" sz="1200" b="0" i="0" u="none" strike="noStrike" kern="1200" baseline="0" dirty="0" smtClean="0">
                <a:solidFill>
                  <a:schemeClr val="tx1"/>
                </a:solidFill>
                <a:latin typeface="+mn-lt"/>
                <a:ea typeface="+mn-ea"/>
                <a:cs typeface="+mn-cs"/>
              </a:rPr>
              <a:t>There are no apps/games that are more or less dangerous or risky. People who want to groom children will use any sites or services which children use. Children should know to be wary of people they friend and talk to online, especially if they are asking to talk privately with them, and children should always be advised not share personal information online or any photos or videos that make them feel uncomfortable. Most importantly, it is vital that they know that they can talk to a trusted adult if anything bothers or worries them. </a:t>
            </a:r>
            <a:endParaRPr lang="en-GB"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Age restrictions exist to make viewers aware of the type of content in a game or app, and it is important that parents and carers are educated on age restrictions. Games and apps enable children to share an incredible amount of information about themselves, have conversations with their friends and also potentially provide contact with people they don’t know. With this in mind, parents and carers should take age restrictions seriously.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Optional activity: </a:t>
            </a:r>
            <a:r>
              <a:rPr lang="en-GB" sz="1200" b="0" i="1" u="none" strike="noStrike" kern="1200" baseline="0" dirty="0" smtClean="0">
                <a:solidFill>
                  <a:schemeClr val="tx1"/>
                </a:solidFill>
                <a:latin typeface="+mn-lt"/>
                <a:ea typeface="+mn-ea"/>
                <a:cs typeface="+mn-cs"/>
              </a:rPr>
              <a:t>Name some popular apps with the group. Ask attendees to tell you which apps/games their children like to use. Do they know how they work? What questions could they ask for more information?</a:t>
            </a:r>
          </a:p>
        </p:txBody>
      </p:sp>
      <p:sp>
        <p:nvSpPr>
          <p:cNvPr id="4" name="Slide Number Placeholder 3"/>
          <p:cNvSpPr>
            <a:spLocks noGrp="1"/>
          </p:cNvSpPr>
          <p:nvPr>
            <p:ph type="sldNum" sz="quarter" idx="10"/>
          </p:nvPr>
        </p:nvSpPr>
        <p:spPr/>
        <p:txBody>
          <a:bodyPr/>
          <a:lstStyle/>
          <a:p>
            <a:fld id="{3E95BFC4-4B86-4306-AD32-35B5EFF8204C}" type="slidenum">
              <a:rPr lang="en-GB" smtClean="0"/>
              <a:t>6</a:t>
            </a:fld>
            <a:endParaRPr lang="en-GB"/>
          </a:p>
        </p:txBody>
      </p:sp>
    </p:spTree>
    <p:extLst>
      <p:ext uri="{BB962C8B-B14F-4D97-AF65-F5344CB8AC3E}">
        <p14:creationId xmlns:p14="http://schemas.microsoft.com/office/powerpoint/2010/main" val="402782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What is live streaming? </a:t>
            </a:r>
            <a:r>
              <a:rPr lang="en-GB" sz="1200" kern="1200" dirty="0" smtClean="0">
                <a:solidFill>
                  <a:schemeClr val="tx1"/>
                </a:solidFill>
                <a:effectLst/>
                <a:latin typeface="+mn-lt"/>
                <a:ea typeface="+mn-ea"/>
                <a:cs typeface="+mn-cs"/>
              </a:rPr>
              <a:t>Live streaming is a</a:t>
            </a:r>
            <a:r>
              <a:rPr lang="en-GB" sz="1200" kern="1200" baseline="0" dirty="0" smtClean="0">
                <a:solidFill>
                  <a:schemeClr val="tx1"/>
                </a:solidFill>
                <a:effectLst/>
                <a:latin typeface="+mn-lt"/>
                <a:ea typeface="+mn-ea"/>
                <a:cs typeface="+mn-cs"/>
              </a:rPr>
              <a:t> live v</a:t>
            </a:r>
            <a:r>
              <a:rPr lang="en-GB" sz="1200" dirty="0" smtClean="0"/>
              <a:t>isual broadcast over the internet.</a:t>
            </a:r>
            <a:r>
              <a:rPr lang="en-GB" sz="1200" baseline="0" dirty="0" smtClean="0"/>
              <a:t> </a:t>
            </a:r>
            <a:r>
              <a:rPr lang="en-GB" sz="1200" kern="1200" dirty="0" smtClean="0">
                <a:solidFill>
                  <a:schemeClr val="tx1"/>
                </a:solidFill>
                <a:effectLst/>
                <a:latin typeface="+mn-lt"/>
                <a:ea typeface="+mn-ea"/>
                <a:cs typeface="+mn-cs"/>
              </a:rPr>
              <a:t>All that is needed to live stream is an internet enabled device, like a smart phone or tablet, and a platform to broadcast on. </a:t>
            </a:r>
            <a:r>
              <a:rPr lang="en-GB" sz="1200" kern="1200" baseline="0" dirty="0" smtClean="0">
                <a:solidFill>
                  <a:schemeClr val="tx1"/>
                </a:solidFill>
                <a:effectLst/>
                <a:latin typeface="+mn-lt"/>
                <a:ea typeface="+mn-ea"/>
                <a:cs typeface="+mn-cs"/>
              </a:rPr>
              <a:t>Examples are: </a:t>
            </a:r>
            <a:r>
              <a:rPr lang="en-GB" sz="1200" kern="1200" baseline="0" dirty="0" err="1" smtClean="0">
                <a:solidFill>
                  <a:schemeClr val="tx1"/>
                </a:solidFill>
                <a:effectLst/>
                <a:latin typeface="+mn-lt"/>
                <a:ea typeface="+mn-ea"/>
                <a:cs typeface="+mn-cs"/>
              </a:rPr>
              <a:t>Y</a:t>
            </a:r>
            <a:r>
              <a:rPr lang="en-GB" sz="1200" u="none" kern="1200" dirty="0" err="1" smtClean="0">
                <a:solidFill>
                  <a:schemeClr val="tx1"/>
                </a:solidFill>
                <a:effectLst/>
                <a:latin typeface="+mn-lt"/>
                <a:ea typeface="+mn-ea"/>
                <a:cs typeface="+mn-cs"/>
              </a:rPr>
              <a:t>ouNow</a:t>
            </a:r>
            <a:r>
              <a:rPr lang="en-GB" sz="1200" u="none"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Tik</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Tok</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YouTube</a:t>
            </a:r>
            <a:r>
              <a:rPr lang="en-GB" sz="1200" kern="1200" baseline="0" dirty="0" smtClean="0">
                <a:solidFill>
                  <a:schemeClr val="tx1"/>
                </a:solidFill>
                <a:effectLst/>
                <a:latin typeface="+mn-lt"/>
                <a:ea typeface="+mn-ea"/>
                <a:cs typeface="+mn-cs"/>
              </a:rPr>
              <a:t> Live, </a:t>
            </a:r>
            <a:r>
              <a:rPr lang="en-GB" sz="1200" kern="1200" dirty="0" smtClean="0">
                <a:solidFill>
                  <a:schemeClr val="tx1"/>
                </a:solidFill>
                <a:effectLst/>
                <a:latin typeface="+mn-lt"/>
                <a:ea typeface="+mn-ea"/>
                <a:cs typeface="+mn-cs"/>
              </a:rPr>
              <a:t>Instagram Live,</a:t>
            </a:r>
            <a:r>
              <a:rPr lang="en-GB" sz="1200" kern="1200" baseline="0" dirty="0" smtClean="0">
                <a:solidFill>
                  <a:schemeClr val="tx1"/>
                </a:solidFill>
                <a:effectLst/>
                <a:latin typeface="+mn-lt"/>
                <a:ea typeface="+mn-ea"/>
                <a:cs typeface="+mn-cs"/>
              </a:rPr>
              <a:t> Periscope.</a:t>
            </a:r>
          </a:p>
          <a:p>
            <a:endParaRPr lang="en-GB" sz="1200" b="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The inspiration to live stream takes its lead from reality/live</a:t>
            </a:r>
            <a:r>
              <a:rPr lang="en-GB" sz="1200" b="0" i="0"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TV and YouTube where you can broadcast anything you are doing across the world. It is without delay and unedited. Viewers</a:t>
            </a:r>
            <a:r>
              <a:rPr lang="en-GB" sz="1200" b="0" i="0" kern="1200" baseline="0" dirty="0" smtClean="0">
                <a:solidFill>
                  <a:schemeClr val="tx1"/>
                </a:solidFill>
                <a:latin typeface="+mn-lt"/>
                <a:ea typeface="+mn-ea"/>
                <a:cs typeface="+mn-cs"/>
              </a:rPr>
              <a:t> can </a:t>
            </a:r>
            <a:r>
              <a:rPr lang="en-GB" sz="1200" b="0" i="0" kern="1200" dirty="0" smtClean="0">
                <a:solidFill>
                  <a:schemeClr val="tx1"/>
                </a:solidFill>
                <a:latin typeface="+mn-lt"/>
                <a:ea typeface="+mn-ea"/>
                <a:cs typeface="+mn-cs"/>
              </a:rPr>
              <a:t>write real-time comments or send virtual gifts (such as </a:t>
            </a:r>
            <a:r>
              <a:rPr lang="en-GB" sz="1200" b="0" i="0" kern="1200" dirty="0" err="1" smtClean="0">
                <a:solidFill>
                  <a:schemeClr val="tx1"/>
                </a:solidFill>
                <a:latin typeface="+mn-lt"/>
                <a:ea typeface="+mn-ea"/>
                <a:cs typeface="+mn-cs"/>
              </a:rPr>
              <a:t>emojis</a:t>
            </a:r>
            <a:r>
              <a:rPr lang="en-GB" sz="1200" b="0" i="0" kern="1200" dirty="0" smtClean="0">
                <a:solidFill>
                  <a:schemeClr val="tx1"/>
                </a:solidFill>
                <a:latin typeface="+mn-lt"/>
                <a:ea typeface="+mn-ea"/>
                <a:cs typeface="+mn-cs"/>
              </a:rPr>
              <a:t>)</a:t>
            </a:r>
            <a:r>
              <a:rPr lang="en-GB" sz="1200" b="0" i="0" kern="1200" baseline="0" dirty="0" smtClean="0">
                <a:solidFill>
                  <a:schemeClr val="tx1"/>
                </a:solidFill>
                <a:latin typeface="+mn-lt"/>
                <a:ea typeface="+mn-ea"/>
                <a:cs typeface="+mn-cs"/>
              </a:rPr>
              <a:t> or prizes such as online currency. </a:t>
            </a:r>
            <a:r>
              <a:rPr lang="en-GB" sz="1200" kern="1200" dirty="0" smtClean="0">
                <a:solidFill>
                  <a:schemeClr val="tx1"/>
                </a:solidFill>
                <a:effectLst/>
                <a:latin typeface="+mn-lt"/>
                <a:ea typeface="+mn-ea"/>
                <a:cs typeface="+mn-cs"/>
              </a:rPr>
              <a:t>Live streaming is highly appealing</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particularly to primary aged children, as it offers the opportunity for them to be a presenter and to be seen by a potentially huge audience.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The risks – </a:t>
            </a:r>
            <a:r>
              <a:rPr lang="en-GB" b="0" i="1" dirty="0" smtClean="0"/>
              <a:t>there is only a</a:t>
            </a:r>
            <a:r>
              <a:rPr lang="en-GB" b="0" i="1" baseline="0" dirty="0" smtClean="0"/>
              <a:t> summary of the risks on the slide</a:t>
            </a:r>
            <a:endParaRPr lang="en-GB" b="0" i="1" dirty="0" smtClean="0"/>
          </a:p>
          <a:p>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Power of multiple comments </a:t>
            </a:r>
            <a:r>
              <a:rPr lang="en-GB" baseline="0" dirty="0" smtClean="0"/>
              <a:t>– </a:t>
            </a:r>
            <a:r>
              <a:rPr lang="en-GB" sz="1200" kern="1200" dirty="0" smtClean="0">
                <a:solidFill>
                  <a:schemeClr val="tx1"/>
                </a:solidFill>
                <a:effectLst/>
                <a:latin typeface="+mn-lt"/>
                <a:ea typeface="+mn-ea"/>
                <a:cs typeface="+mn-cs"/>
              </a:rPr>
              <a:t>Within live streaming apps there can be multiple viewers watching a single live stream. This can make it</a:t>
            </a:r>
            <a:r>
              <a:rPr lang="en-GB" sz="1200" kern="1200" baseline="0" dirty="0" smtClean="0">
                <a:solidFill>
                  <a:schemeClr val="tx1"/>
                </a:solidFill>
                <a:effectLst/>
                <a:latin typeface="+mn-lt"/>
                <a:ea typeface="+mn-ea"/>
                <a:cs typeface="+mn-cs"/>
              </a:rPr>
              <a:t> easier for people to manipulate a child into doing something by increasing the pressure on them through persuasion and comments from multiple sources.</a:t>
            </a:r>
            <a:endParaRPr lang="en-GB" sz="1200" kern="1200" dirty="0" smtClean="0">
              <a:solidFill>
                <a:schemeClr val="tx1"/>
              </a:solidFill>
              <a:effectLst/>
              <a:latin typeface="+mn-lt"/>
              <a:ea typeface="+mn-ea"/>
              <a:cs typeface="+mn-cs"/>
            </a:endParaRPr>
          </a:p>
          <a:p>
            <a:r>
              <a:rPr lang="en-GB" b="1" dirty="0" smtClean="0"/>
              <a:t>Developmental stage </a:t>
            </a:r>
            <a:r>
              <a:rPr lang="en-GB" dirty="0" smtClean="0"/>
              <a:t>– Children’s brains are still developing and they need lots</a:t>
            </a:r>
            <a:r>
              <a:rPr lang="en-GB" baseline="0" dirty="0" smtClean="0"/>
              <a:t> of support to keep themselves safe. Many of the reports NCA-CEOP receive involve children using live streaming platforms on their own in bedrooms and bathrooms. Within live streaming platforms there can be multiple offenders engaging with a child at a single time and children do not have the skills to keep themselves safe with this context.  </a:t>
            </a:r>
            <a:r>
              <a:rPr lang="en-GB" sz="1200" kern="1200" dirty="0" smtClean="0">
                <a:solidFill>
                  <a:schemeClr val="tx1"/>
                </a:solidFill>
                <a:effectLst/>
                <a:latin typeface="+mn-lt"/>
                <a:ea typeface="+mn-ea"/>
                <a:cs typeface="+mn-cs"/>
              </a:rPr>
              <a:t> </a:t>
            </a:r>
            <a:r>
              <a:rPr lang="en-GB" baseline="0" dirty="0" smtClean="0">
                <a:solidFill>
                  <a:schemeClr val="tx1"/>
                </a:solidFill>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solidFill>
                  <a:schemeClr val="tx1"/>
                </a:solidFill>
              </a:rPr>
              <a:t>Reduced inhibition online</a:t>
            </a:r>
            <a:r>
              <a:rPr lang="en-GB" sz="1200" b="1" baseline="0" dirty="0" smtClean="0">
                <a:solidFill>
                  <a:schemeClr val="tx1"/>
                </a:solidFill>
              </a:rPr>
              <a:t> </a:t>
            </a:r>
            <a:r>
              <a:rPr lang="en-GB" sz="1200" baseline="0" dirty="0" smtClean="0">
                <a:solidFill>
                  <a:schemeClr val="tx1"/>
                </a:solidFill>
              </a:rPr>
              <a:t>– Online children can feel </a:t>
            </a:r>
            <a:r>
              <a:rPr lang="en-GB" dirty="0" smtClean="0">
                <a:solidFill>
                  <a:schemeClr val="tx1"/>
                </a:solidFill>
              </a:rPr>
              <a:t>more confident to engage in behaviour that they would not do in ‘real life’.</a:t>
            </a:r>
            <a:r>
              <a:rPr lang="en-GB" baseline="0" dirty="0" smtClean="0">
                <a:solidFill>
                  <a:schemeClr val="tx1"/>
                </a:solidFill>
              </a:rPr>
              <a:t> Children may see live streaming differently to sending photos and videos as it is ‘in the moment’ and often they do not realise it can be recorded.  </a:t>
            </a:r>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Affirmation</a:t>
            </a:r>
            <a:r>
              <a:rPr lang="en-GB" baseline="0" dirty="0" smtClean="0"/>
              <a:t> – Lots of positive comments and compliments can make children feel good. Primary aged children tend to want to please others and can be tricked into doing things by the threat of losing their followers (the people watching and commenting on their stream). </a:t>
            </a:r>
          </a:p>
          <a:p>
            <a:r>
              <a:rPr lang="en-GB" b="1" baseline="0" dirty="0" smtClean="0"/>
              <a:t>Tactics such as dares and tricks </a:t>
            </a:r>
            <a:r>
              <a:rPr lang="en-GB" baseline="0" dirty="0" smtClean="0"/>
              <a:t>– This can be games introduced by an offender that start off ‘innocent’ and then build up to trick children into taking clothes off or performing sexual acts. </a:t>
            </a:r>
          </a:p>
          <a:p>
            <a:r>
              <a:rPr lang="en-GB" sz="1200" b="1" baseline="0" dirty="0" smtClean="0"/>
              <a:t>Fear</a:t>
            </a:r>
            <a:r>
              <a:rPr lang="en-GB" sz="1200" baseline="0" dirty="0" smtClean="0"/>
              <a:t> – </a:t>
            </a:r>
            <a:r>
              <a:rPr lang="en-GB" sz="1200" kern="1200" baseline="0" dirty="0" smtClean="0">
                <a:solidFill>
                  <a:schemeClr val="tx1"/>
                </a:solidFill>
                <a:effectLst/>
                <a:latin typeface="+mn-lt"/>
                <a:ea typeface="+mn-ea"/>
                <a:cs typeface="+mn-cs"/>
              </a:rPr>
              <a:t>Offenders sometimes</a:t>
            </a:r>
            <a:r>
              <a:rPr lang="en-GB" sz="1200" kern="1200" dirty="0" smtClean="0">
                <a:solidFill>
                  <a:schemeClr val="tx1"/>
                </a:solidFill>
                <a:effectLst/>
                <a:latin typeface="+mn-lt"/>
                <a:ea typeface="+mn-ea"/>
                <a:cs typeface="+mn-cs"/>
              </a:rPr>
              <a:t> use threats when they are online to try and force children to do things that they do not want to do, which can sometimes make them feel like they not have any choice but to do what they are being told.</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t>
            </a:r>
            <a:r>
              <a:rPr lang="en-GB" sz="1200" b="0" i="1" kern="1200" dirty="0" smtClean="0">
                <a:solidFill>
                  <a:schemeClr val="tx1"/>
                </a:solidFill>
                <a:effectLst/>
                <a:latin typeface="+mn-lt"/>
                <a:ea typeface="+mn-ea"/>
                <a:cs typeface="+mn-cs"/>
              </a:rPr>
              <a:t>Note</a:t>
            </a:r>
            <a:r>
              <a:rPr lang="en-GB" sz="1200" b="0" i="1" kern="1200" baseline="0" dirty="0" smtClean="0">
                <a:solidFill>
                  <a:schemeClr val="tx1"/>
                </a:solidFill>
                <a:effectLst/>
                <a:latin typeface="+mn-lt"/>
                <a:ea typeface="+mn-ea"/>
                <a:cs typeface="+mn-cs"/>
              </a:rPr>
              <a:t> – a specific Live Streaming presentation for parents/carers can be downloaded from www.thinkuknow.co.uk/professionals/resources/live-streaming</a:t>
            </a:r>
            <a:r>
              <a:rPr lang="en-GB" sz="1200" b="0" i="0" kern="1200" baseline="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95BFC4-4B86-4306-AD32-35B5EFF8204C}" type="slidenum">
              <a:rPr lang="en-GB" smtClean="0"/>
              <a:t>7</a:t>
            </a:fld>
            <a:endParaRPr lang="en-GB"/>
          </a:p>
        </p:txBody>
      </p:sp>
    </p:spTree>
    <p:extLst>
      <p:ext uri="{BB962C8B-B14F-4D97-AF65-F5344CB8AC3E}">
        <p14:creationId xmlns:p14="http://schemas.microsoft.com/office/powerpoint/2010/main" val="190188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Online gaming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Gaming is a type of social network. Many games have a chat function enabling users to interact with one another. Often the communication within gaming is to coordinate multi-player game tactics, although it can be just to chat as gamers play. Messages can take the form of instant messenger (similar to texting) or voice over internet protocol (VoIP). VoIP allows gamers to talk to one another,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usually through a headset,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 a group conversation during the game. Some game consoles also allow young people to leave voice messages for other users and to chat even when a game is not in play.</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Risk factors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Building relationships over gaming</a:t>
            </a:r>
            <a:r>
              <a:rPr lang="en-GB" sz="1200" kern="1200" dirty="0" smtClean="0">
                <a:solidFill>
                  <a:schemeClr val="tx1"/>
                </a:solidFill>
                <a:effectLst/>
                <a:latin typeface="+mn-lt"/>
                <a:ea typeface="+mn-ea"/>
                <a:cs typeface="+mn-cs"/>
              </a:rPr>
              <a:t>. As</a:t>
            </a:r>
            <a:r>
              <a:rPr lang="en-GB" sz="1200" kern="1200" baseline="0" dirty="0" smtClean="0">
                <a:solidFill>
                  <a:schemeClr val="tx1"/>
                </a:solidFill>
                <a:effectLst/>
                <a:latin typeface="+mn-lt"/>
                <a:ea typeface="+mn-ea"/>
                <a:cs typeface="+mn-cs"/>
              </a:rPr>
              <a:t> with other social networks, t</a:t>
            </a:r>
            <a:r>
              <a:rPr lang="en-GB" sz="1200" kern="1200" dirty="0" smtClean="0">
                <a:solidFill>
                  <a:schemeClr val="tx1"/>
                </a:solidFill>
                <a:effectLst/>
                <a:latin typeface="+mn-lt"/>
                <a:ea typeface="+mn-ea"/>
                <a:cs typeface="+mn-cs"/>
              </a:rPr>
              <a:t>he communication within gaming can present a risk to children and young people as gaming platforms can be used by offenders seeking to harm young people. Playing games can be exciting and consuming for children and sometimes this can mean that they can become a little less guarded when considering who they talk to and what they share. It may also be seen as ‘normal’ to talk to adults in a game – especially if children can learn from them – than it would be to talk to an adult on another social media platform. Some offenders seek to exploit this and ‘help’ children to develop in a game with the aim of a building a relationship with them.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Offenders may also offer </a:t>
            </a:r>
            <a:r>
              <a:rPr lang="en-GB" sz="1200" b="1" kern="1200" dirty="0" smtClean="0">
                <a:solidFill>
                  <a:schemeClr val="tx1"/>
                </a:solidFill>
                <a:effectLst/>
                <a:latin typeface="+mn-lt"/>
                <a:ea typeface="+mn-ea"/>
                <a:cs typeface="+mn-cs"/>
              </a:rPr>
              <a:t>gifts,</a:t>
            </a:r>
            <a:r>
              <a:rPr lang="en-GB" sz="1200" b="1" kern="1200" baseline="0" dirty="0" smtClean="0">
                <a:solidFill>
                  <a:schemeClr val="tx1"/>
                </a:solidFill>
                <a:effectLst/>
                <a:latin typeface="+mn-lt"/>
                <a:ea typeface="+mn-ea"/>
                <a:cs typeface="+mn-cs"/>
              </a:rPr>
              <a:t> cheats, tips </a:t>
            </a:r>
            <a:r>
              <a:rPr lang="en-GB" sz="1200" kern="1200" baseline="0" dirty="0" smtClean="0">
                <a:solidFill>
                  <a:schemeClr val="tx1"/>
                </a:solidFill>
                <a:effectLst/>
                <a:latin typeface="+mn-lt"/>
                <a:ea typeface="+mn-ea"/>
                <a:cs typeface="+mn-cs"/>
              </a:rPr>
              <a:t>within gaming to try to encourage children to trust them.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Offenders may also try to encourage a child to </a:t>
            </a:r>
            <a:r>
              <a:rPr lang="en-GB" sz="1200" b="1" kern="1200" dirty="0" smtClean="0">
                <a:solidFill>
                  <a:schemeClr val="tx1"/>
                </a:solidFill>
                <a:effectLst/>
                <a:latin typeface="+mn-lt"/>
                <a:ea typeface="+mn-ea"/>
                <a:cs typeface="+mn-cs"/>
              </a:rPr>
              <a:t>move from a game to a private messenger platform </a:t>
            </a:r>
            <a:r>
              <a:rPr lang="en-GB" sz="1200" kern="1200" dirty="0" smtClean="0">
                <a:solidFill>
                  <a:schemeClr val="tx1"/>
                </a:solidFill>
                <a:effectLst/>
                <a:latin typeface="+mn-lt"/>
                <a:ea typeface="+mn-ea"/>
                <a:cs typeface="+mn-cs"/>
              </a:rPr>
              <a:t>to have one-to-one conversations with them. These platforms help offenders to build a relationship with a young person quickly, and are often harder to moderate than group chat within games.</a:t>
            </a:r>
            <a:r>
              <a:rPr lang="en-GB"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A</a:t>
            </a:r>
            <a:r>
              <a:rPr lang="en-GB" sz="1200" i="0" kern="1200" dirty="0" smtClean="0">
                <a:solidFill>
                  <a:schemeClr val="tx1"/>
                </a:solidFill>
                <a:effectLst/>
                <a:latin typeface="+mn-lt"/>
                <a:ea typeface="+mn-ea"/>
                <a:cs typeface="+mn-cs"/>
              </a:rPr>
              <a:t>sk your child about what they would do if someone online</a:t>
            </a:r>
            <a:r>
              <a:rPr lang="en-GB" sz="1200" i="0" kern="1200" baseline="0" dirty="0" smtClean="0">
                <a:solidFill>
                  <a:schemeClr val="tx1"/>
                </a:solidFill>
                <a:effectLst/>
                <a:latin typeface="+mn-lt"/>
                <a:ea typeface="+mn-ea"/>
                <a:cs typeface="+mn-cs"/>
              </a:rPr>
              <a:t> they met online </a:t>
            </a:r>
            <a:r>
              <a:rPr lang="en-GB" sz="1200" i="0" kern="1200" dirty="0" smtClean="0">
                <a:solidFill>
                  <a:schemeClr val="tx1"/>
                </a:solidFill>
                <a:effectLst/>
                <a:latin typeface="+mn-lt"/>
                <a:ea typeface="+mn-ea"/>
                <a:cs typeface="+mn-cs"/>
              </a:rPr>
              <a:t>asked to talk to them in private. Help your child to identify this as a warning sign and make sure they </a:t>
            </a:r>
            <a:r>
              <a:rPr lang="en-GB" sz="1200" i="0" kern="1200" baseline="0" dirty="0" smtClean="0">
                <a:solidFill>
                  <a:schemeClr val="tx1"/>
                </a:solidFill>
                <a:effectLst/>
                <a:latin typeface="+mn-lt"/>
                <a:ea typeface="+mn-ea"/>
                <a:cs typeface="+mn-cs"/>
              </a:rPr>
              <a:t>know to keep their conversations in open and public areas and tell you if this happens to them.</a:t>
            </a:r>
            <a:endParaRPr lang="en-GB" sz="120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E95BFC4-4B86-4306-AD32-35B5EFF8204C}" type="slidenum">
              <a:rPr lang="en-GB" smtClean="0"/>
              <a:t>8</a:t>
            </a:fld>
            <a:endParaRPr lang="en-GB"/>
          </a:p>
        </p:txBody>
      </p:sp>
    </p:spTree>
    <p:extLst>
      <p:ext uri="{BB962C8B-B14F-4D97-AF65-F5344CB8AC3E}">
        <p14:creationId xmlns:p14="http://schemas.microsoft.com/office/powerpoint/2010/main" val="376360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baseline="0" dirty="0" smtClean="0"/>
              <a:t>Optional video – please watch before delivery. It is at your discretion whether you would like to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i="1" baseline="0" dirty="0" smtClean="0"/>
              <a:t>Insert video file to slide </a:t>
            </a:r>
            <a:r>
              <a:rPr lang="en-GB" baseline="0" dirty="0" smtClean="0"/>
              <a:t>– </a:t>
            </a:r>
            <a:r>
              <a:rPr lang="en-GB" baseline="0" dirty="0" err="1" smtClean="0"/>
              <a:t>WhoIsSam</a:t>
            </a:r>
            <a:r>
              <a:rPr lang="en-GB"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short animation is narrated by a fictional character called Sam. It highlights the importance of parents and carers talking openly to their children about being safe online, about healthy relationships and encouraging them to speak out if anything happens online that worries them or doesn’t feel right. It is narrated by a fictional online offender called Sam, who targets children online and quickly builds trust with them.</a:t>
            </a:r>
          </a:p>
          <a:p>
            <a:endParaRPr lang="en-GB" dirty="0" smtClean="0"/>
          </a:p>
          <a:p>
            <a:r>
              <a:rPr lang="en-GB" dirty="0" smtClean="0"/>
              <a:t>After watching the video, highlight</a:t>
            </a:r>
            <a:r>
              <a:rPr lang="en-GB" baseline="0" dirty="0" smtClean="0"/>
              <a:t> that online offenders can be anyone, not just the ‘type’ of person shown in the video. All children can be vulnerable and it is very important not to approach this from a perspective of ‘it won’t happen to someone I know’. </a:t>
            </a:r>
            <a:endParaRPr lang="en-GB" dirty="0"/>
          </a:p>
        </p:txBody>
      </p:sp>
      <p:sp>
        <p:nvSpPr>
          <p:cNvPr id="4" name="Slide Number Placeholder 3"/>
          <p:cNvSpPr>
            <a:spLocks noGrp="1"/>
          </p:cNvSpPr>
          <p:nvPr>
            <p:ph type="sldNum" sz="quarter" idx="10"/>
          </p:nvPr>
        </p:nvSpPr>
        <p:spPr/>
        <p:txBody>
          <a:bodyPr/>
          <a:lstStyle/>
          <a:p>
            <a:fld id="{3E95BFC4-4B86-4306-AD32-35B5EFF8204C}" type="slidenum">
              <a:rPr lang="en-GB" smtClean="0"/>
              <a:t>9</a:t>
            </a:fld>
            <a:endParaRPr lang="en-GB"/>
          </a:p>
        </p:txBody>
      </p:sp>
    </p:spTree>
    <p:extLst>
      <p:ext uri="{BB962C8B-B14F-4D97-AF65-F5344CB8AC3E}">
        <p14:creationId xmlns:p14="http://schemas.microsoft.com/office/powerpoint/2010/main" val="1200819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ceopeducation@nca.x.gsi.gov.uk"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ceopeducation@nca.x.gsi.gov.uk"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117" y="9331"/>
            <a:ext cx="9139766" cy="6854825"/>
          </a:xfrm>
          <a:prstGeom prst="rect">
            <a:avLst/>
          </a:prstGeom>
        </p:spPr>
      </p:pic>
    </p:spTree>
    <p:extLst>
      <p:ext uri="{BB962C8B-B14F-4D97-AF65-F5344CB8AC3E}">
        <p14:creationId xmlns:p14="http://schemas.microsoft.com/office/powerpoint/2010/main" val="77479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376" y="8723"/>
            <a:ext cx="9144811" cy="6858607"/>
          </a:xfrm>
          <a:prstGeom prst="rect">
            <a:avLst/>
          </a:prstGeom>
        </p:spPr>
      </p:pic>
      <p:sp>
        <p:nvSpPr>
          <p:cNvPr id="17" name="TextBox 16"/>
          <p:cNvSpPr txBox="1"/>
          <p:nvPr userDrawn="1"/>
        </p:nvSpPr>
        <p:spPr>
          <a:xfrm>
            <a:off x="1787857" y="5189278"/>
            <a:ext cx="7219665" cy="553998"/>
          </a:xfrm>
          <a:prstGeom prst="rect">
            <a:avLst/>
          </a:prstGeom>
          <a:noFill/>
        </p:spPr>
        <p:txBody>
          <a:bodyPr wrap="square" rtlCol="0">
            <a:spAutoFit/>
          </a:bodyPr>
          <a:lstStyle/>
          <a:p>
            <a:r>
              <a:rPr lang="en-GB" sz="1500" dirty="0">
                <a:solidFill>
                  <a:prstClr val="white"/>
                </a:solidFill>
                <a:latin typeface="Candara" panose="020E0502030303020204" pitchFamily="34" charset="0"/>
                <a:cs typeface="Arial" panose="020B0604020202020204" pitchFamily="34" charset="0"/>
              </a:rPr>
              <a:t>Please contact the CEOP Education team directly at </a:t>
            </a:r>
            <a:r>
              <a:rPr lang="en-GB" sz="1500" dirty="0">
                <a:solidFill>
                  <a:srgbClr val="148567"/>
                </a:solidFill>
                <a:latin typeface="Candara" panose="020E0502030303020204" pitchFamily="34" charset="0"/>
                <a:cs typeface="Arial" panose="020B0604020202020204" pitchFamily="34" charset="0"/>
                <a:hlinkClick r:id="rId3"/>
              </a:rPr>
              <a:t>ceopeducation@nca.x.gsi.gov.uk</a:t>
            </a:r>
            <a:endParaRPr lang="en-GB" sz="1500" dirty="0">
              <a:solidFill>
                <a:srgbClr val="148567"/>
              </a:solidFill>
              <a:latin typeface="Candara" panose="020E0502030303020204" pitchFamily="34" charset="0"/>
              <a:cs typeface="Arial" panose="020B0604020202020204" pitchFamily="34" charset="0"/>
            </a:endParaRPr>
          </a:p>
          <a:p>
            <a:r>
              <a:rPr lang="en-GB" sz="1500" dirty="0">
                <a:solidFill>
                  <a:prstClr val="white"/>
                </a:solidFill>
                <a:latin typeface="Candara" panose="020E0502030303020204" pitchFamily="34" charset="0"/>
                <a:cs typeface="Arial" panose="020B0604020202020204" pitchFamily="34" charset="0"/>
              </a:rPr>
              <a:t>If you have any queries or feedback on the training you have received.</a:t>
            </a:r>
          </a:p>
        </p:txBody>
      </p:sp>
    </p:spTree>
    <p:extLst>
      <p:ext uri="{BB962C8B-B14F-4D97-AF65-F5344CB8AC3E}">
        <p14:creationId xmlns:p14="http://schemas.microsoft.com/office/powerpoint/2010/main" val="202872711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 y="4568"/>
            <a:ext cx="9143997" cy="6857998"/>
          </a:xfrm>
          <a:prstGeom prst="rect">
            <a:avLst/>
          </a:prstGeom>
        </p:spPr>
      </p:pic>
      <p:sp>
        <p:nvSpPr>
          <p:cNvPr id="19" name="Title 18">
            <a:extLst>
              <a:ext uri="{FF2B5EF4-FFF2-40B4-BE49-F238E27FC236}">
                <a16:creationId xmlns:a16="http://schemas.microsoft.com/office/drawing/2014/main" xmlns="" id="{1AFFC829-8733-4C98-B55C-7CA18AC848E4}"/>
              </a:ext>
            </a:extLst>
          </p:cNvPr>
          <p:cNvSpPr>
            <a:spLocks noGrp="1"/>
          </p:cNvSpPr>
          <p:nvPr>
            <p:ph type="title" hasCustomPrompt="1"/>
          </p:nvPr>
        </p:nvSpPr>
        <p:spPr>
          <a:xfrm>
            <a:off x="357598" y="2355524"/>
            <a:ext cx="6181928" cy="545407"/>
          </a:xfrm>
        </p:spPr>
        <p:txBody>
          <a:bodyPr>
            <a:noAutofit/>
          </a:bodyPr>
          <a:lstStyle>
            <a:lvl1pPr>
              <a:defRPr sz="3100" b="1">
                <a:solidFill>
                  <a:schemeClr val="bg1"/>
                </a:solidFill>
                <a:latin typeface="Candara" panose="020E0502030303020204" pitchFamily="34" charset="0"/>
              </a:defRPr>
            </a:lvl1pPr>
          </a:lstStyle>
          <a:p>
            <a:r>
              <a:rPr lang="en-US" dirty="0"/>
              <a:t>Divider/intro page title</a:t>
            </a:r>
            <a:endParaRPr lang="en-GB" dirty="0"/>
          </a:p>
        </p:txBody>
      </p:sp>
    </p:spTree>
    <p:extLst>
      <p:ext uri="{BB962C8B-B14F-4D97-AF65-F5344CB8AC3E}">
        <p14:creationId xmlns:p14="http://schemas.microsoft.com/office/powerpoint/2010/main" val="1855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9D70B23-5D19-42BD-868A-EF66736674B0}"/>
              </a:ext>
            </a:extLst>
          </p:cNvPr>
          <p:cNvPicPr>
            <a:picLocks noChangeAspect="1"/>
          </p:cNvPicPr>
          <p:nvPr userDrawn="1"/>
        </p:nvPicPr>
        <p:blipFill>
          <a:blip r:embed="rId2"/>
          <a:stretch>
            <a:fillRect/>
          </a:stretch>
        </p:blipFill>
        <p:spPr>
          <a:xfrm>
            <a:off x="1" y="9331"/>
            <a:ext cx="9143998" cy="6857998"/>
          </a:xfrm>
          <a:prstGeom prst="rect">
            <a:avLst/>
          </a:prstGeom>
        </p:spPr>
      </p:pic>
      <p:sp>
        <p:nvSpPr>
          <p:cNvPr id="2" name="Title 7">
            <a:extLst>
              <a:ext uri="{FF2B5EF4-FFF2-40B4-BE49-F238E27FC236}">
                <a16:creationId xmlns:a16="http://schemas.microsoft.com/office/drawing/2014/main" xmlns="" id="{00C847AB-C3E2-4B0D-84A1-F00322F28DE7}"/>
              </a:ext>
            </a:extLst>
          </p:cNvPr>
          <p:cNvSpPr>
            <a:spLocks noGrp="1"/>
          </p:cNvSpPr>
          <p:nvPr>
            <p:ph type="title" hasCustomPrompt="1"/>
          </p:nvPr>
        </p:nvSpPr>
        <p:spPr>
          <a:xfrm>
            <a:off x="434274" y="471155"/>
            <a:ext cx="6517032"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Tree>
    <p:extLst>
      <p:ext uri="{BB962C8B-B14F-4D97-AF65-F5344CB8AC3E}">
        <p14:creationId xmlns:p14="http://schemas.microsoft.com/office/powerpoint/2010/main" val="308228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ndard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9D70B23-5D19-42BD-868A-EF66736674B0}"/>
              </a:ext>
            </a:extLst>
          </p:cNvPr>
          <p:cNvPicPr>
            <a:picLocks noChangeAspect="1"/>
          </p:cNvPicPr>
          <p:nvPr userDrawn="1"/>
        </p:nvPicPr>
        <p:blipFill>
          <a:blip r:embed="rId2"/>
          <a:stretch>
            <a:fillRect/>
          </a:stretch>
        </p:blipFill>
        <p:spPr>
          <a:xfrm>
            <a:off x="1" y="9331"/>
            <a:ext cx="9143998" cy="6857998"/>
          </a:xfrm>
          <a:prstGeom prst="rect">
            <a:avLst/>
          </a:prstGeom>
        </p:spPr>
      </p:pic>
      <p:sp>
        <p:nvSpPr>
          <p:cNvPr id="2" name="Title 7">
            <a:extLst>
              <a:ext uri="{FF2B5EF4-FFF2-40B4-BE49-F238E27FC236}">
                <a16:creationId xmlns:a16="http://schemas.microsoft.com/office/drawing/2014/main" xmlns="" id="{00C847AB-C3E2-4B0D-84A1-F00322F28DE7}"/>
              </a:ext>
            </a:extLst>
          </p:cNvPr>
          <p:cNvSpPr>
            <a:spLocks noGrp="1"/>
          </p:cNvSpPr>
          <p:nvPr>
            <p:ph type="title" hasCustomPrompt="1"/>
          </p:nvPr>
        </p:nvSpPr>
        <p:spPr>
          <a:xfrm>
            <a:off x="434274" y="471155"/>
            <a:ext cx="6517032"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
        <p:nvSpPr>
          <p:cNvPr id="5" name="Text Placeholder 2">
            <a:extLst>
              <a:ext uri="{FF2B5EF4-FFF2-40B4-BE49-F238E27FC236}">
                <a16:creationId xmlns:a16="http://schemas.microsoft.com/office/drawing/2014/main" xmlns="" id="{6D606291-84B3-40D2-A1E3-EF47129B75FB}"/>
              </a:ext>
            </a:extLst>
          </p:cNvPr>
          <p:cNvSpPr>
            <a:spLocks noGrp="1"/>
          </p:cNvSpPr>
          <p:nvPr>
            <p:ph idx="1"/>
          </p:nvPr>
        </p:nvSpPr>
        <p:spPr>
          <a:xfrm>
            <a:off x="301620" y="2047875"/>
            <a:ext cx="8546427"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itle Placeholder 1">
            <a:extLst>
              <a:ext uri="{FF2B5EF4-FFF2-40B4-BE49-F238E27FC236}">
                <a16:creationId xmlns:a16="http://schemas.microsoft.com/office/drawing/2014/main" xmlns="" id="{DC78AEF5-5F09-4328-BC65-02B69276BFE6}"/>
              </a:ext>
            </a:extLst>
          </p:cNvPr>
          <p:cNvSpPr txBox="1">
            <a:spLocks/>
          </p:cNvSpPr>
          <p:nvPr userDrawn="1"/>
        </p:nvSpPr>
        <p:spPr>
          <a:xfrm>
            <a:off x="301619" y="1422472"/>
            <a:ext cx="8546428" cy="545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69445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376" y="8723"/>
            <a:ext cx="9144811" cy="6858607"/>
          </a:xfrm>
          <a:prstGeom prst="rect">
            <a:avLst/>
          </a:prstGeom>
        </p:spPr>
      </p:pic>
      <p:sp>
        <p:nvSpPr>
          <p:cNvPr id="17" name="TextBox 16"/>
          <p:cNvSpPr txBox="1"/>
          <p:nvPr userDrawn="1"/>
        </p:nvSpPr>
        <p:spPr>
          <a:xfrm>
            <a:off x="1787857" y="5189278"/>
            <a:ext cx="7219665" cy="553998"/>
          </a:xfrm>
          <a:prstGeom prst="rect">
            <a:avLst/>
          </a:prstGeom>
          <a:noFill/>
        </p:spPr>
        <p:txBody>
          <a:bodyPr wrap="square" rtlCol="0">
            <a:spAutoFit/>
          </a:bodyPr>
          <a:lstStyle/>
          <a:p>
            <a:r>
              <a:rPr lang="en-GB" sz="1500" b="0" dirty="0">
                <a:solidFill>
                  <a:schemeClr val="bg1"/>
                </a:solidFill>
                <a:latin typeface="Candara" panose="020E0502030303020204" pitchFamily="34" charset="0"/>
                <a:cs typeface="Arial" panose="020B0604020202020204" pitchFamily="34" charset="0"/>
              </a:rPr>
              <a:t>Please contact the CEOP Education team directly at </a:t>
            </a:r>
            <a:r>
              <a:rPr lang="en-GB" sz="1500" b="0" u="none" dirty="0">
                <a:solidFill>
                  <a:srgbClr val="148567"/>
                </a:solidFill>
                <a:latin typeface="Candara" panose="020E0502030303020204" pitchFamily="34" charset="0"/>
                <a:cs typeface="Arial" panose="020B0604020202020204" pitchFamily="34" charset="0"/>
                <a:hlinkClick r:id="rId3"/>
              </a:rPr>
              <a:t>ceopeducation@nca.x.gsi.gov.uk</a:t>
            </a:r>
            <a:endParaRPr lang="en-GB" sz="1500" b="0" u="none" dirty="0">
              <a:solidFill>
                <a:srgbClr val="148567"/>
              </a:solidFill>
              <a:latin typeface="Candara" panose="020E0502030303020204" pitchFamily="34" charset="0"/>
              <a:cs typeface="Arial" panose="020B0604020202020204" pitchFamily="34" charset="0"/>
            </a:endParaRPr>
          </a:p>
          <a:p>
            <a:r>
              <a:rPr lang="en-GB" sz="1500" b="0" dirty="0">
                <a:solidFill>
                  <a:schemeClr val="bg1"/>
                </a:solidFill>
                <a:latin typeface="Candara" panose="020E0502030303020204" pitchFamily="34" charset="0"/>
                <a:cs typeface="Arial" panose="020B0604020202020204" pitchFamily="34" charset="0"/>
              </a:rPr>
              <a:t>If you have any queries or feedback on the training you have received.</a:t>
            </a:r>
          </a:p>
        </p:txBody>
      </p:sp>
    </p:spTree>
    <p:extLst>
      <p:ext uri="{BB962C8B-B14F-4D97-AF65-F5344CB8AC3E}">
        <p14:creationId xmlns:p14="http://schemas.microsoft.com/office/powerpoint/2010/main" val="94567370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117" y="9331"/>
            <a:ext cx="9139766" cy="6854825"/>
          </a:xfrm>
          <a:prstGeom prst="rect">
            <a:avLst/>
          </a:prstGeom>
        </p:spPr>
      </p:pic>
    </p:spTree>
    <p:extLst>
      <p:ext uri="{BB962C8B-B14F-4D97-AF65-F5344CB8AC3E}">
        <p14:creationId xmlns:p14="http://schemas.microsoft.com/office/powerpoint/2010/main" val="55648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 y="4568"/>
            <a:ext cx="9143997" cy="6857998"/>
          </a:xfrm>
          <a:prstGeom prst="rect">
            <a:avLst/>
          </a:prstGeom>
        </p:spPr>
      </p:pic>
      <p:sp>
        <p:nvSpPr>
          <p:cNvPr id="19" name="Title 18">
            <a:extLst>
              <a:ext uri="{FF2B5EF4-FFF2-40B4-BE49-F238E27FC236}">
                <a16:creationId xmlns="" xmlns:a16="http://schemas.microsoft.com/office/drawing/2014/main" id="{1AFFC829-8733-4C98-B55C-7CA18AC848E4}"/>
              </a:ext>
            </a:extLst>
          </p:cNvPr>
          <p:cNvSpPr>
            <a:spLocks noGrp="1"/>
          </p:cNvSpPr>
          <p:nvPr>
            <p:ph type="title" hasCustomPrompt="1"/>
          </p:nvPr>
        </p:nvSpPr>
        <p:spPr>
          <a:xfrm>
            <a:off x="357598" y="2355524"/>
            <a:ext cx="6181928" cy="545407"/>
          </a:xfrm>
        </p:spPr>
        <p:txBody>
          <a:bodyPr>
            <a:noAutofit/>
          </a:bodyPr>
          <a:lstStyle>
            <a:lvl1pPr>
              <a:defRPr sz="3100" b="1">
                <a:solidFill>
                  <a:schemeClr val="bg1"/>
                </a:solidFill>
                <a:latin typeface="Candara" panose="020E0502030303020204" pitchFamily="34" charset="0"/>
              </a:defRPr>
            </a:lvl1pPr>
          </a:lstStyle>
          <a:p>
            <a:r>
              <a:rPr lang="en-US" dirty="0"/>
              <a:t>Divider/intro page title</a:t>
            </a:r>
            <a:endParaRPr lang="en-GB" dirty="0"/>
          </a:p>
        </p:txBody>
      </p:sp>
    </p:spTree>
    <p:extLst>
      <p:ext uri="{BB962C8B-B14F-4D97-AF65-F5344CB8AC3E}">
        <p14:creationId xmlns:p14="http://schemas.microsoft.com/office/powerpoint/2010/main" val="367205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pag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9D70B23-5D19-42BD-868A-EF66736674B0}"/>
              </a:ext>
            </a:extLst>
          </p:cNvPr>
          <p:cNvPicPr>
            <a:picLocks noChangeAspect="1"/>
          </p:cNvPicPr>
          <p:nvPr userDrawn="1"/>
        </p:nvPicPr>
        <p:blipFill>
          <a:blip r:embed="rId2"/>
          <a:stretch>
            <a:fillRect/>
          </a:stretch>
        </p:blipFill>
        <p:spPr>
          <a:xfrm>
            <a:off x="1" y="9331"/>
            <a:ext cx="9143998" cy="6857998"/>
          </a:xfrm>
          <a:prstGeom prst="rect">
            <a:avLst/>
          </a:prstGeom>
        </p:spPr>
      </p:pic>
      <p:sp>
        <p:nvSpPr>
          <p:cNvPr id="2" name="Title 7">
            <a:extLst>
              <a:ext uri="{FF2B5EF4-FFF2-40B4-BE49-F238E27FC236}">
                <a16:creationId xmlns="" xmlns:a16="http://schemas.microsoft.com/office/drawing/2014/main" id="{00C847AB-C3E2-4B0D-84A1-F00322F28DE7}"/>
              </a:ext>
            </a:extLst>
          </p:cNvPr>
          <p:cNvSpPr>
            <a:spLocks noGrp="1"/>
          </p:cNvSpPr>
          <p:nvPr>
            <p:ph type="title" hasCustomPrompt="1"/>
          </p:nvPr>
        </p:nvSpPr>
        <p:spPr>
          <a:xfrm>
            <a:off x="434274" y="471155"/>
            <a:ext cx="6517032"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Tree>
    <p:extLst>
      <p:ext uri="{BB962C8B-B14F-4D97-AF65-F5344CB8AC3E}">
        <p14:creationId xmlns:p14="http://schemas.microsoft.com/office/powerpoint/2010/main" val="273140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ndard pag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9D70B23-5D19-42BD-868A-EF66736674B0}"/>
              </a:ext>
            </a:extLst>
          </p:cNvPr>
          <p:cNvPicPr>
            <a:picLocks noChangeAspect="1"/>
          </p:cNvPicPr>
          <p:nvPr userDrawn="1"/>
        </p:nvPicPr>
        <p:blipFill>
          <a:blip r:embed="rId2"/>
          <a:stretch>
            <a:fillRect/>
          </a:stretch>
        </p:blipFill>
        <p:spPr>
          <a:xfrm>
            <a:off x="1" y="9331"/>
            <a:ext cx="9143998" cy="6857998"/>
          </a:xfrm>
          <a:prstGeom prst="rect">
            <a:avLst/>
          </a:prstGeom>
        </p:spPr>
      </p:pic>
      <p:sp>
        <p:nvSpPr>
          <p:cNvPr id="2" name="Title 7">
            <a:extLst>
              <a:ext uri="{FF2B5EF4-FFF2-40B4-BE49-F238E27FC236}">
                <a16:creationId xmlns="" xmlns:a16="http://schemas.microsoft.com/office/drawing/2014/main" id="{00C847AB-C3E2-4B0D-84A1-F00322F28DE7}"/>
              </a:ext>
            </a:extLst>
          </p:cNvPr>
          <p:cNvSpPr>
            <a:spLocks noGrp="1"/>
          </p:cNvSpPr>
          <p:nvPr>
            <p:ph type="title" hasCustomPrompt="1"/>
          </p:nvPr>
        </p:nvSpPr>
        <p:spPr>
          <a:xfrm>
            <a:off x="434274" y="471155"/>
            <a:ext cx="6517032" cy="209985"/>
          </a:xfrm>
        </p:spPr>
        <p:txBody>
          <a:bodyPr>
            <a:noAutofit/>
          </a:bodyPr>
          <a:lstStyle>
            <a:lvl1pPr>
              <a:defRPr sz="2800" b="1">
                <a:solidFill>
                  <a:srgbClr val="1D3661"/>
                </a:solidFill>
                <a:latin typeface="Candara" panose="020E0502030303020204" pitchFamily="34" charset="0"/>
              </a:defRPr>
            </a:lvl1pPr>
          </a:lstStyle>
          <a:p>
            <a:r>
              <a:rPr lang="en-US" dirty="0"/>
              <a:t>Heading goes here</a:t>
            </a:r>
            <a:endParaRPr lang="en-GB" dirty="0"/>
          </a:p>
        </p:txBody>
      </p:sp>
      <p:sp>
        <p:nvSpPr>
          <p:cNvPr id="5" name="Text Placeholder 2">
            <a:extLst>
              <a:ext uri="{FF2B5EF4-FFF2-40B4-BE49-F238E27FC236}">
                <a16:creationId xmlns="" xmlns:a16="http://schemas.microsoft.com/office/drawing/2014/main" id="{6D606291-84B3-40D2-A1E3-EF47129B75FB}"/>
              </a:ext>
            </a:extLst>
          </p:cNvPr>
          <p:cNvSpPr>
            <a:spLocks noGrp="1"/>
          </p:cNvSpPr>
          <p:nvPr>
            <p:ph idx="1"/>
          </p:nvPr>
        </p:nvSpPr>
        <p:spPr>
          <a:xfrm>
            <a:off x="301620" y="2047875"/>
            <a:ext cx="8546427"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itle Placeholder 1">
            <a:extLst>
              <a:ext uri="{FF2B5EF4-FFF2-40B4-BE49-F238E27FC236}">
                <a16:creationId xmlns="" xmlns:a16="http://schemas.microsoft.com/office/drawing/2014/main" id="{DC78AEF5-5F09-4328-BC65-02B69276BFE6}"/>
              </a:ext>
            </a:extLst>
          </p:cNvPr>
          <p:cNvSpPr txBox="1">
            <a:spLocks/>
          </p:cNvSpPr>
          <p:nvPr userDrawn="1"/>
        </p:nvSpPr>
        <p:spPr>
          <a:xfrm>
            <a:off x="301619" y="1422472"/>
            <a:ext cx="8546428" cy="545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646823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619" y="1422472"/>
            <a:ext cx="8546428" cy="54540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1620" y="2047875"/>
            <a:ext cx="8546427"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94368162"/>
      </p:ext>
    </p:extLst>
  </p:cSld>
  <p:clrMap bg1="lt1" tx1="dk1" bg2="lt2" tx2="dk2" accent1="accent1" accent2="accent2" accent3="accent3" accent4="accent4" accent5="accent5" accent6="accent6" hlink="hlink" folHlink="folHlink"/>
  <p:sldLayoutIdLst>
    <p:sldLayoutId id="2147483657" r:id="rId1"/>
    <p:sldLayoutId id="2147483682" r:id="rId2"/>
    <p:sldLayoutId id="2147483665" r:id="rId3"/>
    <p:sldLayoutId id="2147483685" r:id="rId4"/>
    <p:sldLayoutId id="2147483684" r:id="rId5"/>
  </p:sldLayoutIdLst>
  <p:txStyles>
    <p:title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7"/>
        </a:buBlip>
        <a:defRPr sz="1600" b="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619" y="1422472"/>
            <a:ext cx="8546428" cy="54540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1620" y="2047875"/>
            <a:ext cx="8546427" cy="41290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856585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7"/>
        </a:buBlip>
        <a:defRPr sz="1600" b="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SzPct val="80000"/>
        <a:buFontTx/>
        <a:buBlip>
          <a:blip r:embed="rId7"/>
        </a:buBlip>
        <a:defRPr sz="1600" b="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B22372B-B462-489D-9070-41D034CC4E15}"/>
              </a:ext>
            </a:extLst>
          </p:cNvPr>
          <p:cNvSpPr txBox="1"/>
          <p:nvPr/>
        </p:nvSpPr>
        <p:spPr>
          <a:xfrm>
            <a:off x="109245" y="2019058"/>
            <a:ext cx="9322990" cy="1200329"/>
          </a:xfrm>
          <a:prstGeom prst="rect">
            <a:avLst/>
          </a:prstGeom>
          <a:noFill/>
        </p:spPr>
        <p:txBody>
          <a:bodyPr wrap="square" rtlCol="0">
            <a:spAutoFit/>
          </a:bodyPr>
          <a:lstStyle/>
          <a:p>
            <a:r>
              <a:rPr lang="en-GB" sz="3600" b="1" dirty="0" err="1" smtClean="0">
                <a:solidFill>
                  <a:schemeClr val="bg1"/>
                </a:solidFill>
                <a:latin typeface="Candara" panose="020E0502030303020204" pitchFamily="34" charset="0"/>
                <a:cs typeface="Arial" panose="020B0604020202020204" pitchFamily="34" charset="0"/>
              </a:rPr>
              <a:t>Thinkuknow</a:t>
            </a:r>
            <a:r>
              <a:rPr lang="en-GB" sz="3600" b="1" dirty="0" smtClean="0">
                <a:solidFill>
                  <a:schemeClr val="bg1"/>
                </a:solidFill>
                <a:latin typeface="Candara" panose="020E0502030303020204" pitchFamily="34" charset="0"/>
                <a:cs typeface="Arial" panose="020B0604020202020204" pitchFamily="34" charset="0"/>
              </a:rPr>
              <a:t> parents and carers presentation</a:t>
            </a:r>
          </a:p>
          <a:p>
            <a:r>
              <a:rPr lang="en-GB" sz="3600" b="1" dirty="0" smtClean="0">
                <a:solidFill>
                  <a:schemeClr val="bg1"/>
                </a:solidFill>
                <a:latin typeface="Candara" panose="020E0502030303020204" pitchFamily="34" charset="0"/>
                <a:cs typeface="Arial" panose="020B0604020202020204" pitchFamily="34" charset="0"/>
              </a:rPr>
              <a:t>				(primary)</a:t>
            </a:r>
            <a:endParaRPr lang="en-GB" sz="3600" b="1" dirty="0">
              <a:solidFill>
                <a:schemeClr val="bg1"/>
              </a:solidFill>
              <a:latin typeface="Candara" panose="020E0502030303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AB22372B-B462-489D-9070-41D034CC4E15}"/>
              </a:ext>
            </a:extLst>
          </p:cNvPr>
          <p:cNvSpPr txBox="1"/>
          <p:nvPr/>
        </p:nvSpPr>
        <p:spPr>
          <a:xfrm>
            <a:off x="1892930" y="3267240"/>
            <a:ext cx="6254784" cy="1200329"/>
          </a:xfrm>
          <a:prstGeom prst="rect">
            <a:avLst/>
          </a:prstGeom>
          <a:noFill/>
        </p:spPr>
        <p:txBody>
          <a:bodyPr wrap="square" rtlCol="0">
            <a:spAutoFit/>
          </a:bodyPr>
          <a:lstStyle/>
          <a:p>
            <a:pPr algn="ctr"/>
            <a:r>
              <a:rPr lang="en-GB" sz="2400" dirty="0" smtClean="0">
                <a:solidFill>
                  <a:schemeClr val="bg1"/>
                </a:solidFill>
                <a:latin typeface="Candara" panose="020E0502030303020204" pitchFamily="34" charset="0"/>
                <a:cs typeface="Arial" panose="020B0604020202020204" pitchFamily="34" charset="0"/>
              </a:rPr>
              <a:t>Protect your children from sexual abuse online</a:t>
            </a:r>
          </a:p>
          <a:p>
            <a:pPr algn="ctr"/>
            <a:endParaRPr lang="en-GB" sz="2400" dirty="0">
              <a:solidFill>
                <a:schemeClr val="bg1"/>
              </a:solidFill>
              <a:latin typeface="Candara" panose="020E0502030303020204" pitchFamily="34" charset="0"/>
              <a:cs typeface="Arial" panose="020B0604020202020204" pitchFamily="34" charset="0"/>
            </a:endParaRPr>
          </a:p>
          <a:p>
            <a:pPr algn="ctr"/>
            <a:r>
              <a:rPr lang="en-GB" sz="2400" dirty="0" smtClean="0">
                <a:solidFill>
                  <a:schemeClr val="bg1"/>
                </a:solidFill>
                <a:latin typeface="Candara" panose="020E0502030303020204" pitchFamily="34" charset="0"/>
                <a:cs typeface="Arial" panose="020B0604020202020204" pitchFamily="34" charset="0"/>
              </a:rPr>
              <a:t>www.thinkuknow.co.uk/parents</a:t>
            </a:r>
            <a:endParaRPr lang="en-GB" sz="2400" dirty="0">
              <a:solidFill>
                <a:schemeClr val="bg1"/>
              </a:solidFill>
              <a:latin typeface="Candara" panose="020E0502030303020204" pitchFamily="34" charset="0"/>
              <a:cs typeface="Arial" panose="020B0604020202020204" pitchFamily="34" charset="0"/>
            </a:endParaRPr>
          </a:p>
        </p:txBody>
      </p:sp>
      <p:pic>
        <p:nvPicPr>
          <p:cNvPr id="1026" name="Picture 2" descr="\\a4cesvw02\CEOP_Data$\CEOP Cat B\Harm Reduction\Thinkuknow\05 THINKUKNOW ASSETS\05 THINKUKNOW ASSETS\NEW PRESENTATION TEMPLATES\Illustrations\Adult\Female\64303_NCA_TUK_adult_female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22" y="4985868"/>
            <a:ext cx="907231" cy="18721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4cesvw02\CEOP_Data$\CEOP Cat B\Harm Reduction\Thinkuknow\05 THINKUKNOW ASSETS\05 THINKUKNOW ASSETS\NEW PRESENTATION TEMPLATES\Illustrations\Adult\Male\64303_NCA_TUK_adult_male_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655" y="4803984"/>
            <a:ext cx="610599" cy="20752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4cesvw02\CEOP_Data$\CEOP Cat B\Harm Reduction\Thinkuknow\05 THINKUKNOW ASSETS\05 THINKUKNOW ASSETS\NEW PRESENTATION TEMPLATES\Illustrations\Child\Happy\64303_NCA_TUK_CHILD_HAPPY_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8968" y="5490967"/>
            <a:ext cx="607158" cy="136703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4cesvw02\CEOP_Data$\CEOP Cat B\Harm Reduction\Thinkuknow\05 THINKUKNOW ASSETS\05 THINKUKNOW ASSETS\NEW PRESENTATION TEMPLATES\Illustrations\Child\Happy\64303_NCA_TUK_CHILD_HAPPY_1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6126" y="5292108"/>
            <a:ext cx="579989" cy="157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53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xmlns="" id="{C778B413-F26D-4BEE-85A6-84AE354B2F59}"/>
              </a:ext>
            </a:extLst>
          </p:cNvPr>
          <p:cNvSpPr>
            <a:spLocks noGrp="1"/>
          </p:cNvSpPr>
          <p:nvPr>
            <p:ph type="title"/>
          </p:nvPr>
        </p:nvSpPr>
        <p:spPr>
          <a:xfrm>
            <a:off x="469181" y="341194"/>
            <a:ext cx="6517032" cy="532262"/>
          </a:xfrm>
        </p:spPr>
        <p:txBody>
          <a:bodyPr/>
          <a:lstStyle/>
          <a:p>
            <a:r>
              <a:rPr lang="en-GB" dirty="0" smtClean="0"/>
              <a:t>What can you do? </a:t>
            </a:r>
            <a:endParaRPr lang="en-GB" dirty="0"/>
          </a:p>
        </p:txBody>
      </p:sp>
      <p:sp>
        <p:nvSpPr>
          <p:cNvPr id="5" name="Rectangle 4"/>
          <p:cNvSpPr/>
          <p:nvPr/>
        </p:nvSpPr>
        <p:spPr>
          <a:xfrm>
            <a:off x="191070" y="1093435"/>
            <a:ext cx="7936959" cy="2911566"/>
          </a:xfrm>
          <a:prstGeom prst="rect">
            <a:avLst/>
          </a:prstGeom>
        </p:spPr>
        <p:txBody>
          <a:bodyPr wrap="square">
            <a:spAutoFit/>
          </a:bodyPr>
          <a:lstStyle/>
          <a:p>
            <a:pPr marL="342900" indent="-342900" fontAlgn="auto">
              <a:lnSpc>
                <a:spcPct val="90000"/>
              </a:lnSpc>
              <a:spcBef>
                <a:spcPts val="1000"/>
              </a:spcBef>
              <a:spcAft>
                <a:spcPts val="0"/>
              </a:spcAft>
              <a:buFont typeface="Arial" panose="020B0604020202020204" pitchFamily="34" charset="0"/>
              <a:buChar char="•"/>
            </a:pPr>
            <a:r>
              <a:rPr lang="en-GB" sz="2000" dirty="0">
                <a:latin typeface="Candara" panose="020E0502030303020204" pitchFamily="34" charset="0"/>
                <a:ea typeface="Verdana" panose="020B0604030504040204" pitchFamily="34" charset="0"/>
                <a:cs typeface="Verdana" panose="020B0604030504040204" pitchFamily="34" charset="0"/>
              </a:rPr>
              <a:t>Talk to your child about their life </a:t>
            </a:r>
            <a:r>
              <a:rPr lang="en-GB" sz="2000" dirty="0" smtClean="0">
                <a:latin typeface="Candara" panose="020E0502030303020204" pitchFamily="34" charset="0"/>
                <a:ea typeface="Verdana" panose="020B0604030504040204" pitchFamily="34" charset="0"/>
                <a:cs typeface="Verdana" panose="020B0604030504040204" pitchFamily="34" charset="0"/>
              </a:rPr>
              <a:t>online</a:t>
            </a:r>
          </a:p>
          <a:p>
            <a:pPr marL="342900" indent="-342900">
              <a:lnSpc>
                <a:spcPct val="90000"/>
              </a:lnSpc>
              <a:spcBef>
                <a:spcPts val="1000"/>
              </a:spcBef>
              <a:buFont typeface="Arial" panose="020B0604020202020204" pitchFamily="34" charset="0"/>
              <a:buChar char="•"/>
            </a:pPr>
            <a:r>
              <a:rPr lang="en-GB" sz="2000" dirty="0">
                <a:latin typeface="Candara" panose="020E0502030303020204" pitchFamily="34" charset="0"/>
                <a:ea typeface="Verdana" panose="020B0604030504040204" pitchFamily="34" charset="0"/>
                <a:cs typeface="Verdana" panose="020B0604030504040204" pitchFamily="34" charset="0"/>
              </a:rPr>
              <a:t>Make sure your child knows they can always come to you for </a:t>
            </a:r>
            <a:r>
              <a:rPr lang="en-GB" sz="2000" dirty="0" smtClean="0">
                <a:latin typeface="Candara" panose="020E0502030303020204" pitchFamily="34" charset="0"/>
                <a:ea typeface="Verdana" panose="020B0604030504040204" pitchFamily="34" charset="0"/>
                <a:cs typeface="Verdana" panose="020B0604030504040204" pitchFamily="34" charset="0"/>
              </a:rPr>
              <a:t>help and they won’t be blamed</a:t>
            </a:r>
            <a:endParaRPr lang="en-GB" sz="2000" dirty="0">
              <a:latin typeface="Candara" panose="020E0502030303020204" pitchFamily="34" charset="0"/>
              <a:ea typeface="Verdana" panose="020B0604030504040204" pitchFamily="34" charset="0"/>
              <a:cs typeface="Verdana" panose="020B0604030504040204" pitchFamily="34" charset="0"/>
            </a:endParaRPr>
          </a:p>
          <a:p>
            <a:pPr marL="342900" indent="-342900">
              <a:lnSpc>
                <a:spcPct val="90000"/>
              </a:lnSpc>
              <a:spcBef>
                <a:spcPts val="1000"/>
              </a:spcBef>
              <a:buFont typeface="Arial" panose="020B0604020202020204" pitchFamily="34" charset="0"/>
              <a:buChar char="•"/>
            </a:pPr>
            <a:r>
              <a:rPr lang="en-GB" sz="2000" dirty="0">
                <a:latin typeface="Candara" panose="020E0502030303020204" pitchFamily="34" charset="0"/>
                <a:ea typeface="Verdana" panose="020B0604030504040204" pitchFamily="34" charset="0"/>
                <a:cs typeface="Verdana" panose="020B0604030504040204" pitchFamily="34" charset="0"/>
              </a:rPr>
              <a:t>Don’t threaten to ban </a:t>
            </a:r>
            <a:r>
              <a:rPr lang="en-GB" sz="2000" dirty="0" smtClean="0">
                <a:latin typeface="Candara" panose="020E0502030303020204" pitchFamily="34" charset="0"/>
                <a:ea typeface="Verdana" panose="020B0604030504040204" pitchFamily="34" charset="0"/>
                <a:cs typeface="Verdana" panose="020B0604030504040204" pitchFamily="34" charset="0"/>
              </a:rPr>
              <a:t>technology</a:t>
            </a:r>
            <a:endParaRPr lang="en-GB" sz="2000" dirty="0">
              <a:latin typeface="Candara" panose="020E0502030303020204" pitchFamily="34" charset="0"/>
              <a:ea typeface="Verdana" panose="020B0604030504040204" pitchFamily="34" charset="0"/>
              <a:cs typeface="Verdana" panose="020B0604030504040204" pitchFamily="34" charset="0"/>
            </a:endParaRPr>
          </a:p>
          <a:p>
            <a:pPr marL="342900" indent="-342900">
              <a:lnSpc>
                <a:spcPct val="90000"/>
              </a:lnSpc>
              <a:spcBef>
                <a:spcPts val="1000"/>
              </a:spcBef>
              <a:buFont typeface="Arial" panose="020B0604020202020204" pitchFamily="34" charset="0"/>
              <a:buChar char="•"/>
            </a:pPr>
            <a:endParaRPr lang="en-GB" sz="2000" dirty="0" smtClean="0">
              <a:latin typeface="Verdana" panose="020B0604030504040204" pitchFamily="34" charset="0"/>
              <a:ea typeface="Verdana" panose="020B0604030504040204" pitchFamily="34" charset="0"/>
              <a:cs typeface="Verdana" panose="020B0604030504040204" pitchFamily="34" charset="0"/>
            </a:endParaRPr>
          </a:p>
          <a:p>
            <a:pPr lvl="0" fontAlgn="auto">
              <a:lnSpc>
                <a:spcPct val="90000"/>
              </a:lnSpc>
              <a:spcBef>
                <a:spcPts val="1000"/>
              </a:spcBef>
              <a:spcAft>
                <a:spcPts val="0"/>
              </a:spcAft>
            </a:pPr>
            <a:endParaRPr lang="en-GB" sz="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nSpc>
                <a:spcPct val="90000"/>
              </a:lnSpc>
              <a:spcBef>
                <a:spcPts val="1000"/>
              </a:spcBef>
            </a:pPr>
            <a:endParaRPr lang="en-GB" sz="2000" dirty="0"/>
          </a:p>
          <a:p>
            <a:pPr lvl="0" fontAlgn="auto">
              <a:lnSpc>
                <a:spcPct val="90000"/>
              </a:lnSpc>
              <a:spcBef>
                <a:spcPts val="1000"/>
              </a:spcBef>
              <a:spcAft>
                <a:spcPts val="0"/>
              </a:spcAft>
            </a:pPr>
            <a:endParaRPr lang="en-GB" sz="2000" dirty="0">
              <a:solidFill>
                <a:prstClr val="black"/>
              </a:solidFill>
              <a:latin typeface="+mn-lt"/>
              <a:cs typeface="+mn-cs"/>
            </a:endParaRPr>
          </a:p>
        </p:txBody>
      </p:sp>
      <p:sp>
        <p:nvSpPr>
          <p:cNvPr id="6" name="Title 1">
            <a:extLst>
              <a:ext uri="{FF2B5EF4-FFF2-40B4-BE49-F238E27FC236}">
                <a16:creationId xmlns:a16="http://schemas.microsoft.com/office/drawing/2014/main" xmlns="" id="{C778B413-F26D-4BEE-85A6-84AE354B2F59}"/>
              </a:ext>
            </a:extLst>
          </p:cNvPr>
          <p:cNvSpPr txBox="1">
            <a:spLocks/>
          </p:cNvSpPr>
          <p:nvPr/>
        </p:nvSpPr>
        <p:spPr>
          <a:xfrm>
            <a:off x="384715" y="2889342"/>
            <a:ext cx="6517032" cy="5322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rgbClr val="1D3661"/>
                </a:solidFill>
                <a:latin typeface="Candara" panose="020E0502030303020204" pitchFamily="34" charset="0"/>
                <a:ea typeface="+mj-ea"/>
                <a:cs typeface="+mj-cs"/>
              </a:defRPr>
            </a:lvl1pPr>
          </a:lstStyle>
          <a:p>
            <a:r>
              <a:rPr lang="en-GB" dirty="0" smtClean="0"/>
              <a:t>Practical steps you can take</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0954" y="3548418"/>
            <a:ext cx="1116938" cy="285804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29" y="3708200"/>
            <a:ext cx="843207" cy="269826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9420" y="4763069"/>
            <a:ext cx="615920" cy="1643395"/>
          </a:xfrm>
          <a:prstGeom prst="rect">
            <a:avLst/>
          </a:prstGeom>
        </p:spPr>
      </p:pic>
      <p:sp>
        <p:nvSpPr>
          <p:cNvPr id="2" name="Rectangle 1"/>
          <p:cNvSpPr/>
          <p:nvPr/>
        </p:nvSpPr>
        <p:spPr>
          <a:xfrm>
            <a:off x="166345" y="3579619"/>
            <a:ext cx="6166215" cy="2139047"/>
          </a:xfrm>
          <a:prstGeom prst="rect">
            <a:avLst/>
          </a:prstGeom>
        </p:spPr>
        <p:txBody>
          <a:bodyPr wrap="square">
            <a:spAutoFit/>
          </a:bodyPr>
          <a:lstStyle/>
          <a:p>
            <a:pPr marL="342900" lvl="0" indent="-342900">
              <a:lnSpc>
                <a:spcPct val="90000"/>
              </a:lnSpc>
              <a:spcBef>
                <a:spcPts val="1000"/>
              </a:spcBef>
              <a:buFont typeface="Arial" panose="020B0604020202020204" pitchFamily="34" charset="0"/>
              <a:buChar char="•"/>
            </a:pPr>
            <a:r>
              <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rPr>
              <a:t>Create a family agreement and regularly </a:t>
            </a: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review</a:t>
            </a:r>
          </a:p>
          <a:p>
            <a:pPr marL="342900" indent="-342900">
              <a:lnSpc>
                <a:spcPct val="90000"/>
              </a:lnSpc>
              <a:spcBef>
                <a:spcPts val="1000"/>
              </a:spcBef>
              <a:buFont typeface="Arial" panose="020B0604020202020204" pitchFamily="34" charset="0"/>
              <a:buChar char="•"/>
            </a:pPr>
            <a:r>
              <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rPr>
              <a:t>Primary aged children should only be live streaming and gaming in public rooms</a:t>
            </a:r>
          </a:p>
          <a:p>
            <a:pPr marL="342900" indent="-342900">
              <a:lnSpc>
                <a:spcPct val="90000"/>
              </a:lnSpc>
              <a:spcBef>
                <a:spcPts val="1000"/>
              </a:spcBef>
              <a:buFont typeface="Arial" panose="020B0604020202020204" pitchFamily="34" charset="0"/>
              <a:buChar char="•"/>
            </a:pP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Use </a:t>
            </a:r>
            <a:r>
              <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rPr>
              <a:t>parental </a:t>
            </a: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controls </a:t>
            </a:r>
            <a:endPar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endParaRPr>
          </a:p>
          <a:p>
            <a:pPr marL="342900" lvl="0" indent="-342900">
              <a:lnSpc>
                <a:spcPct val="90000"/>
              </a:lnSpc>
              <a:spcBef>
                <a:spcPts val="1000"/>
              </a:spcBef>
              <a:buFont typeface="Arial" panose="020B0604020202020204" pitchFamily="34" charset="0"/>
              <a:buChar char="•"/>
            </a:pP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Report </a:t>
            </a:r>
            <a:r>
              <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rPr>
              <a:t>any concerns to local police, CEOP or the </a:t>
            </a:r>
            <a:r>
              <a:rPr lang="en-GB" sz="20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NSPCC</a:t>
            </a:r>
            <a:endParaRPr lang="en-GB" sz="2000" dirty="0">
              <a:solidFill>
                <a:prstClr val="black"/>
              </a:solidFill>
              <a:latin typeface="Candara" panose="020E0502030303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06977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8" y="2756230"/>
            <a:ext cx="4872622" cy="1012363"/>
          </a:xfrm>
        </p:spPr>
        <p:txBody>
          <a:bodyPr/>
          <a:lstStyle/>
          <a:p>
            <a:r>
              <a:rPr lang="en-GB" sz="1600" i="1" dirty="0" smtClean="0"/>
              <a:t>[Insert Jessie and Friends parents video]</a:t>
            </a:r>
            <a:r>
              <a:rPr lang="en-GB" i="1" dirty="0" smtClean="0"/>
              <a:t/>
            </a:r>
            <a:br>
              <a:rPr lang="en-GB" i="1" dirty="0" smtClean="0"/>
            </a:br>
            <a:r>
              <a:rPr lang="en-GB" i="1" dirty="0"/>
              <a:t/>
            </a:r>
            <a:br>
              <a:rPr lang="en-GB" i="1" dirty="0"/>
            </a:br>
            <a:endParaRPr lang="en-GB" i="1" dirty="0"/>
          </a:p>
        </p:txBody>
      </p:sp>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20" t="2986" r="21992" b="3127"/>
          <a:stretch/>
        </p:blipFill>
        <p:spPr bwMode="auto">
          <a:xfrm flipH="1">
            <a:off x="109974" y="3768592"/>
            <a:ext cx="1497445" cy="2324705"/>
          </a:xfrm>
          <a:prstGeom prst="rect">
            <a:avLst/>
          </a:prstGeom>
          <a:noFill/>
          <a:ln w="15875">
            <a:no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295331" y="3406450"/>
            <a:ext cx="3592177" cy="2571407"/>
          </a:xfrm>
          <a:prstGeom prst="rect">
            <a:avLst/>
          </a:prstGeom>
          <a:ln>
            <a:solidFill>
              <a:schemeClr val="accent1"/>
            </a:solidFill>
          </a:ln>
          <a:effectLst>
            <a:outerShdw blurRad="50800" dist="38100" dir="2700000" algn="tl" rotWithShape="0">
              <a:prstClr val="black">
                <a:alpha val="40000"/>
              </a:prstClr>
            </a:outerShdw>
          </a:effectLst>
        </p:spPr>
      </p:pic>
      <p:pic>
        <p:nvPicPr>
          <p:cNvPr id="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15" t="2045" r="5339"/>
          <a:stretch/>
        </p:blipFill>
        <p:spPr bwMode="auto">
          <a:xfrm>
            <a:off x="2878502" y="3889611"/>
            <a:ext cx="2316894" cy="2183735"/>
          </a:xfrm>
          <a:prstGeom prst="rect">
            <a:avLst/>
          </a:prstGeom>
          <a:noFill/>
          <a:ln w="15875">
            <a:no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841" r="8019"/>
          <a:stretch/>
        </p:blipFill>
        <p:spPr bwMode="auto">
          <a:xfrm>
            <a:off x="1607420" y="3768593"/>
            <a:ext cx="1271082" cy="2324705"/>
          </a:xfrm>
          <a:prstGeom prst="rect">
            <a:avLst/>
          </a:prstGeom>
          <a:noFill/>
          <a:ln w="15875">
            <a:no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5363755" y="2617732"/>
            <a:ext cx="3455328" cy="338554"/>
          </a:xfrm>
          <a:prstGeom prst="rect">
            <a:avLst/>
          </a:prstGeom>
        </p:spPr>
        <p:txBody>
          <a:bodyPr wrap="square">
            <a:spAutoFit/>
          </a:bodyPr>
          <a:lstStyle/>
          <a:p>
            <a:r>
              <a:rPr lang="en-GB" sz="1600" b="1" i="1" dirty="0" smtClean="0">
                <a:solidFill>
                  <a:srgbClr val="1D3661"/>
                </a:solidFill>
                <a:latin typeface="Candara" panose="020E0502030303020204" pitchFamily="34" charset="0"/>
                <a:ea typeface="+mj-ea"/>
                <a:cs typeface="+mj-cs"/>
              </a:rPr>
              <a:t>[Insert </a:t>
            </a:r>
            <a:r>
              <a:rPr lang="en-GB" sz="1600" b="1" i="1" dirty="0">
                <a:solidFill>
                  <a:srgbClr val="1D3661"/>
                </a:solidFill>
                <a:latin typeface="Candara" panose="020E0502030303020204" pitchFamily="34" charset="0"/>
                <a:ea typeface="+mj-ea"/>
                <a:cs typeface="+mj-cs"/>
              </a:rPr>
              <a:t>Play Like Share parents </a:t>
            </a:r>
            <a:r>
              <a:rPr lang="en-GB" sz="1600" b="1" i="1" dirty="0" smtClean="0">
                <a:solidFill>
                  <a:srgbClr val="1D3661"/>
                </a:solidFill>
                <a:latin typeface="Candara" panose="020E0502030303020204" pitchFamily="34" charset="0"/>
                <a:ea typeface="+mj-ea"/>
                <a:cs typeface="+mj-cs"/>
              </a:rPr>
              <a:t>trailer]</a:t>
            </a:r>
            <a:endParaRPr lang="en-GB" sz="1600" b="1" i="1" dirty="0">
              <a:solidFill>
                <a:srgbClr val="1D3661"/>
              </a:solidFill>
              <a:latin typeface="Candara" panose="020E0502030303020204" pitchFamily="34" charset="0"/>
              <a:ea typeface="+mj-ea"/>
              <a:cs typeface="+mj-cs"/>
            </a:endParaRPr>
          </a:p>
        </p:txBody>
      </p:sp>
      <p:sp>
        <p:nvSpPr>
          <p:cNvPr id="10" name="Title 1">
            <a:extLst>
              <a:ext uri="{FF2B5EF4-FFF2-40B4-BE49-F238E27FC236}">
                <a16:creationId xmlns:a16="http://schemas.microsoft.com/office/drawing/2014/main" xmlns="" id="{ABC0E3B3-F1BC-4BEB-9D7B-F1D030C6C076}"/>
              </a:ext>
            </a:extLst>
          </p:cNvPr>
          <p:cNvSpPr txBox="1">
            <a:spLocks/>
          </p:cNvSpPr>
          <p:nvPr/>
        </p:nvSpPr>
        <p:spPr>
          <a:xfrm>
            <a:off x="459115" y="339118"/>
            <a:ext cx="6517032" cy="11348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1D3661"/>
                </a:solidFill>
                <a:latin typeface="Candara" panose="020E0502030303020204" pitchFamily="34" charset="0"/>
                <a:ea typeface="+mj-ea"/>
                <a:cs typeface="+mj-cs"/>
              </a:defRPr>
            </a:lvl1pPr>
          </a:lstStyle>
          <a:p>
            <a:r>
              <a:rPr lang="en-GB" dirty="0" smtClean="0"/>
              <a:t>Resources for primary aged children</a:t>
            </a:r>
          </a:p>
          <a:p>
            <a:endParaRPr lang="en-GB" dirty="0"/>
          </a:p>
        </p:txBody>
      </p:sp>
      <p:sp>
        <p:nvSpPr>
          <p:cNvPr id="11" name="Rectangle 10"/>
          <p:cNvSpPr/>
          <p:nvPr/>
        </p:nvSpPr>
        <p:spPr>
          <a:xfrm>
            <a:off x="640488" y="1714109"/>
            <a:ext cx="3414717" cy="523220"/>
          </a:xfrm>
          <a:prstGeom prst="rect">
            <a:avLst/>
          </a:prstGeom>
        </p:spPr>
        <p:txBody>
          <a:bodyPr wrap="none">
            <a:spAutoFit/>
          </a:bodyPr>
          <a:lstStyle/>
          <a:p>
            <a:r>
              <a:rPr lang="en-GB" i="1" dirty="0"/>
              <a:t> </a:t>
            </a:r>
            <a:r>
              <a:rPr lang="en-GB" sz="2800" b="1" i="1" dirty="0">
                <a:solidFill>
                  <a:srgbClr val="1D3661"/>
                </a:solidFill>
                <a:latin typeface="Candara" panose="020E0502030303020204" pitchFamily="34" charset="0"/>
                <a:ea typeface="+mj-ea"/>
                <a:cs typeface="+mj-cs"/>
              </a:rPr>
              <a:t>4-7s: Jessie </a:t>
            </a:r>
            <a:r>
              <a:rPr lang="en-GB" sz="2800" b="1" i="1" dirty="0" smtClean="0">
                <a:solidFill>
                  <a:srgbClr val="1D3661"/>
                </a:solidFill>
                <a:latin typeface="Candara" panose="020E0502030303020204" pitchFamily="34" charset="0"/>
                <a:ea typeface="+mj-ea"/>
                <a:cs typeface="+mj-cs"/>
              </a:rPr>
              <a:t>&amp; Friends </a:t>
            </a:r>
            <a:endParaRPr lang="en-GB" sz="2800" b="1" i="1" dirty="0">
              <a:solidFill>
                <a:srgbClr val="1D3661"/>
              </a:solidFill>
              <a:latin typeface="Candara" panose="020E0502030303020204" pitchFamily="34" charset="0"/>
              <a:ea typeface="+mj-ea"/>
              <a:cs typeface="+mj-cs"/>
            </a:endParaRPr>
          </a:p>
        </p:txBody>
      </p:sp>
      <p:sp>
        <p:nvSpPr>
          <p:cNvPr id="12" name="Rectangle 11"/>
          <p:cNvSpPr/>
          <p:nvPr/>
        </p:nvSpPr>
        <p:spPr>
          <a:xfrm>
            <a:off x="5261575" y="1594343"/>
            <a:ext cx="3429144" cy="954107"/>
          </a:xfrm>
          <a:prstGeom prst="rect">
            <a:avLst/>
          </a:prstGeom>
        </p:spPr>
        <p:txBody>
          <a:bodyPr wrap="none">
            <a:spAutoFit/>
          </a:bodyPr>
          <a:lstStyle/>
          <a:p>
            <a:r>
              <a:rPr lang="en-GB" i="1" dirty="0"/>
              <a:t> </a:t>
            </a:r>
            <a:r>
              <a:rPr lang="en-GB" sz="2800" b="1" i="1" dirty="0" smtClean="0">
                <a:solidFill>
                  <a:srgbClr val="1D3661"/>
                </a:solidFill>
                <a:latin typeface="Candara" panose="020E0502030303020204" pitchFamily="34" charset="0"/>
                <a:ea typeface="+mj-ea"/>
                <a:cs typeface="+mj-cs"/>
              </a:rPr>
              <a:t>8-11s</a:t>
            </a:r>
            <a:r>
              <a:rPr lang="en-GB" sz="2800" b="1" i="1" dirty="0">
                <a:solidFill>
                  <a:srgbClr val="1D3661"/>
                </a:solidFill>
                <a:latin typeface="Candara" panose="020E0502030303020204" pitchFamily="34" charset="0"/>
                <a:ea typeface="+mj-ea"/>
                <a:cs typeface="+mj-cs"/>
              </a:rPr>
              <a:t>: </a:t>
            </a:r>
            <a:r>
              <a:rPr lang="en-GB" sz="2800" b="1" i="1" dirty="0" smtClean="0">
                <a:solidFill>
                  <a:srgbClr val="1D3661"/>
                </a:solidFill>
                <a:latin typeface="Candara" panose="020E0502030303020204" pitchFamily="34" charset="0"/>
                <a:ea typeface="+mj-ea"/>
                <a:cs typeface="+mj-cs"/>
              </a:rPr>
              <a:t>Play Like Share </a:t>
            </a:r>
          </a:p>
          <a:p>
            <a:r>
              <a:rPr lang="en-GB" sz="2800" b="1" i="1" dirty="0" smtClean="0">
                <a:solidFill>
                  <a:srgbClr val="1D3661"/>
                </a:solidFill>
                <a:latin typeface="Candara" panose="020E0502030303020204" pitchFamily="34" charset="0"/>
                <a:ea typeface="+mj-ea"/>
                <a:cs typeface="+mj-cs"/>
              </a:rPr>
              <a:t>&amp; Band Runner Game</a:t>
            </a:r>
            <a:endParaRPr lang="en-GB" sz="2800" b="1" i="1" dirty="0">
              <a:solidFill>
                <a:srgbClr val="1D3661"/>
              </a:solidFill>
              <a:latin typeface="Candara" panose="020E0502030303020204" pitchFamily="34" charset="0"/>
              <a:ea typeface="+mj-ea"/>
              <a:cs typeface="+mj-cs"/>
            </a:endParaRPr>
          </a:p>
        </p:txBody>
      </p:sp>
    </p:spTree>
    <p:extLst>
      <p:ext uri="{BB962C8B-B14F-4D97-AF65-F5344CB8AC3E}">
        <p14:creationId xmlns:p14="http://schemas.microsoft.com/office/powerpoint/2010/main" val="781220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45" t="8500" r="8779" b="18288"/>
          <a:stretch/>
        </p:blipFill>
        <p:spPr bwMode="auto">
          <a:xfrm>
            <a:off x="4992587" y="3957849"/>
            <a:ext cx="4002631" cy="1965278"/>
          </a:xfrm>
          <a:prstGeom prst="rect">
            <a:avLst/>
          </a:prstGeom>
          <a:noFill/>
          <a:ln w="1270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4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7687" t="9634" r="14861" b="23859"/>
          <a:stretch/>
        </p:blipFill>
        <p:spPr bwMode="auto">
          <a:xfrm>
            <a:off x="66771" y="3923719"/>
            <a:ext cx="4232274" cy="1999408"/>
          </a:xfrm>
          <a:prstGeom prst="rect">
            <a:avLst/>
          </a:prstGeom>
          <a:noFill/>
          <a:ln w="1270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a:extLst>
              <a:ext uri="{FF2B5EF4-FFF2-40B4-BE49-F238E27FC236}">
                <a16:creationId xmlns:a16="http://schemas.microsoft.com/office/drawing/2014/main" xmlns="" id="{138820CA-2762-44F7-95F9-42504CA235B0}"/>
              </a:ext>
            </a:extLst>
          </p:cNvPr>
          <p:cNvSpPr>
            <a:spLocks noGrp="1"/>
          </p:cNvSpPr>
          <p:nvPr>
            <p:ph type="title"/>
          </p:nvPr>
        </p:nvSpPr>
        <p:spPr>
          <a:xfrm>
            <a:off x="274459" y="40940"/>
            <a:ext cx="6972501" cy="913152"/>
          </a:xfrm>
        </p:spPr>
        <p:txBody>
          <a:bodyPr/>
          <a:lstStyle/>
          <a:p>
            <a:pPr lvl="0"/>
            <a:r>
              <a:rPr lang="en-GB" dirty="0" smtClean="0"/>
              <a:t>Resources for Parents </a:t>
            </a:r>
            <a:r>
              <a:rPr lang="en-GB" dirty="0"/>
              <a:t>and </a:t>
            </a:r>
            <a:r>
              <a:rPr lang="en-GB" dirty="0" smtClean="0"/>
              <a:t>Carers </a:t>
            </a:r>
            <a:endParaRPr lang="en-GB" dirty="0"/>
          </a:p>
        </p:txBody>
      </p:sp>
      <p:pic>
        <p:nvPicPr>
          <p:cNvPr id="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955" t="7223" r="8125" b="23764"/>
          <a:stretch/>
        </p:blipFill>
        <p:spPr bwMode="auto">
          <a:xfrm>
            <a:off x="218363" y="901627"/>
            <a:ext cx="3848670" cy="1758481"/>
          </a:xfrm>
          <a:prstGeom prst="rect">
            <a:avLst/>
          </a:prstGeom>
          <a:noFill/>
          <a:ln w="1270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7540" t="7457" r="12147" b="19356"/>
          <a:stretch/>
        </p:blipFill>
        <p:spPr bwMode="auto">
          <a:xfrm>
            <a:off x="2811437" y="2499991"/>
            <a:ext cx="4031615" cy="1934286"/>
          </a:xfrm>
          <a:prstGeom prst="rect">
            <a:avLst/>
          </a:prstGeom>
          <a:noFill/>
          <a:ln w="1270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39"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010" t="7218" r="6186" b="21839"/>
          <a:stretch/>
        </p:blipFill>
        <p:spPr bwMode="auto">
          <a:xfrm>
            <a:off x="4885899" y="1269208"/>
            <a:ext cx="4109320" cy="1805038"/>
          </a:xfrm>
          <a:prstGeom prst="rect">
            <a:avLst/>
          </a:prstGeom>
          <a:noFill/>
          <a:ln w="1270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5038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38820CA-2762-44F7-95F9-42504CA235B0}"/>
              </a:ext>
            </a:extLst>
          </p:cNvPr>
          <p:cNvSpPr>
            <a:spLocks noGrp="1"/>
          </p:cNvSpPr>
          <p:nvPr>
            <p:ph type="title"/>
          </p:nvPr>
        </p:nvSpPr>
        <p:spPr>
          <a:xfrm>
            <a:off x="267538" y="122826"/>
            <a:ext cx="6972501" cy="913152"/>
          </a:xfrm>
        </p:spPr>
        <p:txBody>
          <a:bodyPr/>
          <a:lstStyle/>
          <a:p>
            <a:pPr lvl="0"/>
            <a:r>
              <a:rPr lang="en-GB" dirty="0" smtClean="0"/>
              <a:t>www.parentinfo.org</a:t>
            </a:r>
            <a:endParaRPr lang="en-GB" dirty="0"/>
          </a:p>
        </p:txBody>
      </p:sp>
      <p:pic>
        <p:nvPicPr>
          <p:cNvPr id="1026" name="Picture 2" descr="ii_jkts2mc41_16538c01b3aaddcb"/>
          <p:cNvPicPr>
            <a:picLocks noChangeAspect="1" noChangeArrowheads="1"/>
          </p:cNvPicPr>
          <p:nvPr/>
        </p:nvPicPr>
        <p:blipFill rotWithShape="1">
          <a:blip r:embed="rId3">
            <a:extLst>
              <a:ext uri="{28A0092B-C50C-407E-A947-70E740481C1C}">
                <a14:useLocalDpi xmlns:a14="http://schemas.microsoft.com/office/drawing/2010/main" val="0"/>
              </a:ext>
            </a:extLst>
          </a:blip>
          <a:srcRect l="4352" t="10397" r="1864" b="6422"/>
          <a:stretch/>
        </p:blipFill>
        <p:spPr bwMode="auto">
          <a:xfrm>
            <a:off x="351231" y="1487606"/>
            <a:ext cx="8437927" cy="4203509"/>
          </a:xfrm>
          <a:prstGeom prst="rect">
            <a:avLst/>
          </a:prstGeom>
          <a:noFill/>
          <a:ln w="1587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10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0E3B3-F1BC-4BEB-9D7B-F1D030C6C076}"/>
              </a:ext>
            </a:extLst>
          </p:cNvPr>
          <p:cNvSpPr>
            <a:spLocks noGrp="1"/>
          </p:cNvSpPr>
          <p:nvPr>
            <p:ph type="title"/>
          </p:nvPr>
        </p:nvSpPr>
        <p:spPr>
          <a:xfrm>
            <a:off x="297796" y="344469"/>
            <a:ext cx="6517032" cy="691723"/>
          </a:xfrm>
        </p:spPr>
        <p:txBody>
          <a:bodyPr>
            <a:normAutofit fontScale="90000"/>
          </a:bodyPr>
          <a:lstStyle/>
          <a:p>
            <a:r>
              <a:rPr lang="en-GB" dirty="0" smtClean="0"/>
              <a:t>Reporting to NCA-CEOP – www.ceop.police.uk</a:t>
            </a:r>
            <a:endParaRPr lang="en-GB" dirty="0"/>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88" t="61315" r="19298" b="8976"/>
          <a:stretch/>
        </p:blipFill>
        <p:spPr bwMode="auto">
          <a:xfrm>
            <a:off x="121601" y="4082411"/>
            <a:ext cx="6047187" cy="1786220"/>
          </a:xfrm>
          <a:prstGeom prst="rect">
            <a:avLst/>
          </a:prstGeom>
          <a:noFill/>
          <a:ln w="1587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12"/>
          <p:cNvPicPr/>
          <p:nvPr/>
        </p:nvPicPr>
        <p:blipFill rotWithShape="1">
          <a:blip r:embed="rId4" cstate="print"/>
          <a:srcRect t="9225" r="1982" b="4788"/>
          <a:stretch/>
        </p:blipFill>
        <p:spPr bwMode="auto">
          <a:xfrm>
            <a:off x="654713" y="1260709"/>
            <a:ext cx="4938795" cy="2453208"/>
          </a:xfrm>
          <a:prstGeom prst="rect">
            <a:avLst/>
          </a:prstGeom>
          <a:ln>
            <a:solidFill>
              <a:srgbClr val="000000"/>
            </a:solidFill>
          </a:ln>
          <a:extLst>
            <a:ext uri="{53640926-AAD7-44D8-BBD7-CCE9431645EC}">
              <a14:shadowObscured xmlns:a14="http://schemas.microsoft.com/office/drawing/2010/main"/>
            </a:ext>
          </a:extLst>
        </p:spPr>
      </p:pic>
      <p:pic>
        <p:nvPicPr>
          <p:cNvPr id="6" name="Picture 5" descr="CEOP button" title="CEOP button">
            <a:extLst>
              <a:ext uri="{FF2B5EF4-FFF2-40B4-BE49-F238E27FC236}">
                <a16:creationId xmlns:a16="http://schemas.microsoft.com/office/drawing/2014/main" xmlns="" id="{AA2EE182-1057-41A7-B599-F1124D1C6BD3}"/>
              </a:ext>
            </a:extLst>
          </p:cNvPr>
          <p:cNvPicPr>
            <a:picLocks noChangeAspect="1"/>
          </p:cNvPicPr>
          <p:nvPr/>
        </p:nvPicPr>
        <p:blipFill>
          <a:blip r:embed="rId5"/>
          <a:stretch>
            <a:fillRect/>
          </a:stretch>
        </p:blipFill>
        <p:spPr>
          <a:xfrm>
            <a:off x="5654119" y="224036"/>
            <a:ext cx="3489881" cy="3489881"/>
          </a:xfrm>
          <a:prstGeom prst="rect">
            <a:avLst/>
          </a:prstGeom>
        </p:spPr>
      </p:pic>
      <p:pic>
        <p:nvPicPr>
          <p:cNvPr id="7" name="Picture 6" descr="Worried about something" title="Worried about something">
            <a:extLst>
              <a:ext uri="{FF2B5EF4-FFF2-40B4-BE49-F238E27FC236}">
                <a16:creationId xmlns="" xmlns:a16="http://schemas.microsoft.com/office/drawing/2014/main" id="{0A458F62-158F-42CA-A6FE-2940F8C10639}"/>
              </a:ext>
            </a:extLst>
          </p:cNvPr>
          <p:cNvPicPr>
            <a:picLocks noChangeAspect="1"/>
          </p:cNvPicPr>
          <p:nvPr/>
        </p:nvPicPr>
        <p:blipFill>
          <a:blip r:embed="rId6"/>
          <a:stretch>
            <a:fillRect/>
          </a:stretch>
        </p:blipFill>
        <p:spPr>
          <a:xfrm>
            <a:off x="5654119" y="1350333"/>
            <a:ext cx="3902536" cy="3901316"/>
          </a:xfrm>
          <a:prstGeom prst="rect">
            <a:avLst/>
          </a:prstGeom>
        </p:spPr>
      </p:pic>
    </p:spTree>
    <p:extLst>
      <p:ext uri="{BB962C8B-B14F-4D97-AF65-F5344CB8AC3E}">
        <p14:creationId xmlns:p14="http://schemas.microsoft.com/office/powerpoint/2010/main" val="3032176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3043" y="1543532"/>
            <a:ext cx="700523" cy="57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g813560" descr="bc5ec168-f8f3-40e8-846e-261ea65962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3043" y="2352115"/>
            <a:ext cx="554624" cy="55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28425" y="1713984"/>
            <a:ext cx="1470867" cy="400110"/>
          </a:xfrm>
          <a:prstGeom prst="rect">
            <a:avLst/>
          </a:prstGeom>
          <a:noFill/>
        </p:spPr>
        <p:txBody>
          <a:bodyPr wrap="square" rtlCol="0">
            <a:spAutoFit/>
          </a:bodyPr>
          <a:lstStyle/>
          <a:p>
            <a:pPr fontAlgn="base">
              <a:spcBef>
                <a:spcPct val="0"/>
              </a:spcBef>
              <a:spcAft>
                <a:spcPct val="0"/>
              </a:spcAft>
            </a:pPr>
            <a:r>
              <a:rPr lang="en-GB" sz="2000" b="1" dirty="0" smtClean="0">
                <a:solidFill>
                  <a:schemeClr val="bg1"/>
                </a:solidFill>
                <a:latin typeface="Calibri"/>
                <a:cs typeface="Arial" charset="0"/>
              </a:rPr>
              <a:t>@CEOPUK</a:t>
            </a:r>
            <a:endParaRPr lang="en-GB" sz="2000" b="1" dirty="0">
              <a:solidFill>
                <a:schemeClr val="bg1"/>
              </a:solidFill>
              <a:latin typeface="Calibri"/>
              <a:cs typeface="Arial" charset="0"/>
            </a:endParaRPr>
          </a:p>
        </p:txBody>
      </p:sp>
      <p:sp>
        <p:nvSpPr>
          <p:cNvPr id="6" name="TextBox 5"/>
          <p:cNvSpPr txBox="1"/>
          <p:nvPr/>
        </p:nvSpPr>
        <p:spPr>
          <a:xfrm>
            <a:off x="3828425" y="2506629"/>
            <a:ext cx="3775605" cy="400110"/>
          </a:xfrm>
          <a:prstGeom prst="rect">
            <a:avLst/>
          </a:prstGeom>
          <a:noFill/>
        </p:spPr>
        <p:txBody>
          <a:bodyPr wrap="square" rtlCol="0">
            <a:spAutoFit/>
          </a:bodyPr>
          <a:lstStyle/>
          <a:p>
            <a:pPr fontAlgn="base">
              <a:spcBef>
                <a:spcPct val="0"/>
              </a:spcBef>
              <a:spcAft>
                <a:spcPct val="0"/>
              </a:spcAft>
            </a:pPr>
            <a:r>
              <a:rPr lang="en-GB" sz="2000" b="1" dirty="0" smtClean="0">
                <a:solidFill>
                  <a:prstClr val="black"/>
                </a:solidFill>
                <a:latin typeface="Calibri"/>
                <a:cs typeface="Arial" charset="0"/>
              </a:rPr>
              <a:t> </a:t>
            </a:r>
            <a:r>
              <a:rPr lang="en-GB" sz="2000" b="1" dirty="0" err="1" smtClean="0">
                <a:solidFill>
                  <a:schemeClr val="bg1"/>
                </a:solidFill>
                <a:latin typeface="Calibri"/>
                <a:cs typeface="Arial" charset="0"/>
              </a:rPr>
              <a:t>ClickCEOP</a:t>
            </a:r>
            <a:endParaRPr lang="en-GB" sz="2000" b="1" dirty="0">
              <a:solidFill>
                <a:schemeClr val="bg1"/>
              </a:solidFill>
              <a:latin typeface="Calibri"/>
              <a:cs typeface="Arial" charset="0"/>
            </a:endParaRPr>
          </a:p>
        </p:txBody>
      </p:sp>
      <p:pic>
        <p:nvPicPr>
          <p:cNvPr id="7" name="Picture 3" descr="H:\Thinkuknow logo 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3559" y="3157123"/>
            <a:ext cx="790285" cy="7902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EOP logo colour CMYK outlined EP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5403" y="4059200"/>
            <a:ext cx="709905" cy="8995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39732" y="3239522"/>
            <a:ext cx="5040560" cy="707886"/>
          </a:xfrm>
          <a:prstGeom prst="rect">
            <a:avLst/>
          </a:prstGeom>
          <a:noFill/>
        </p:spPr>
        <p:txBody>
          <a:bodyPr wrap="square" rtlCol="0">
            <a:spAutoFit/>
          </a:bodyPr>
          <a:lstStyle/>
          <a:p>
            <a:pPr fontAlgn="base">
              <a:spcBef>
                <a:spcPct val="0"/>
              </a:spcBef>
              <a:spcAft>
                <a:spcPct val="0"/>
              </a:spcAft>
            </a:pPr>
            <a:r>
              <a:rPr lang="en-GB" sz="2000" b="1" dirty="0" smtClean="0">
                <a:solidFill>
                  <a:schemeClr val="bg1"/>
                </a:solidFill>
                <a:latin typeface="Calibri"/>
                <a:cs typeface="Arial" charset="0"/>
              </a:rPr>
              <a:t>www.thinkuknow.co.uk</a:t>
            </a:r>
          </a:p>
          <a:p>
            <a:pPr fontAlgn="base">
              <a:spcBef>
                <a:spcPct val="0"/>
              </a:spcBef>
              <a:spcAft>
                <a:spcPct val="0"/>
              </a:spcAft>
            </a:pPr>
            <a:r>
              <a:rPr lang="en-GB" sz="2000" b="1" dirty="0" smtClean="0">
                <a:solidFill>
                  <a:schemeClr val="bg1"/>
                </a:solidFill>
                <a:latin typeface="Calibri"/>
                <a:cs typeface="Arial" charset="0"/>
              </a:rPr>
              <a:t>www.thinkuknow.co.uk/parents</a:t>
            </a:r>
            <a:endParaRPr lang="en-GB" sz="2000" b="1" dirty="0">
              <a:solidFill>
                <a:schemeClr val="bg1"/>
              </a:solidFill>
              <a:latin typeface="Calibri"/>
              <a:cs typeface="Arial" charset="0"/>
            </a:endParaRPr>
          </a:p>
        </p:txBody>
      </p:sp>
      <p:sp>
        <p:nvSpPr>
          <p:cNvPr id="10" name="TextBox 9"/>
          <p:cNvSpPr txBox="1"/>
          <p:nvPr/>
        </p:nvSpPr>
        <p:spPr>
          <a:xfrm>
            <a:off x="3939732" y="4347259"/>
            <a:ext cx="5040560" cy="400110"/>
          </a:xfrm>
          <a:prstGeom prst="rect">
            <a:avLst/>
          </a:prstGeom>
          <a:noFill/>
        </p:spPr>
        <p:txBody>
          <a:bodyPr wrap="square" rtlCol="0">
            <a:spAutoFit/>
          </a:bodyPr>
          <a:lstStyle/>
          <a:p>
            <a:pPr fontAlgn="base">
              <a:spcBef>
                <a:spcPct val="0"/>
              </a:spcBef>
              <a:spcAft>
                <a:spcPct val="0"/>
              </a:spcAft>
            </a:pPr>
            <a:r>
              <a:rPr lang="en-GB" sz="2000" b="1" dirty="0" smtClean="0">
                <a:solidFill>
                  <a:schemeClr val="bg1"/>
                </a:solidFill>
                <a:latin typeface="Calibri"/>
                <a:cs typeface="Arial" charset="0"/>
              </a:rPr>
              <a:t>www.ceop.police.uk/safety-centre</a:t>
            </a:r>
            <a:endParaRPr lang="en-GB" sz="2000" b="1" dirty="0">
              <a:solidFill>
                <a:schemeClr val="bg1"/>
              </a:solidFill>
              <a:latin typeface="Calibri"/>
              <a:cs typeface="Arial" charset="0"/>
            </a:endParaRPr>
          </a:p>
        </p:txBody>
      </p:sp>
      <p:sp>
        <p:nvSpPr>
          <p:cNvPr id="11" name="Title 3">
            <a:extLst>
              <a:ext uri="{FF2B5EF4-FFF2-40B4-BE49-F238E27FC236}">
                <a16:creationId xmlns:a16="http://schemas.microsoft.com/office/drawing/2014/main" xmlns="" id="{9C6A90B8-5D95-4A76-8BDA-D64ADDB85902}"/>
              </a:ext>
            </a:extLst>
          </p:cNvPr>
          <p:cNvSpPr txBox="1">
            <a:spLocks/>
          </p:cNvSpPr>
          <p:nvPr/>
        </p:nvSpPr>
        <p:spPr>
          <a:xfrm>
            <a:off x="278084" y="337881"/>
            <a:ext cx="6181928" cy="545407"/>
          </a:xfrm>
          <a:prstGeom prst="rect">
            <a:avLst/>
          </a:prstGeom>
        </p:spPr>
        <p:txBody>
          <a:bodyPr/>
          <a:lstStyle>
            <a:lvl1pPr algn="l" defTabSz="914400" rtl="0" eaLnBrk="1" latinLnBrk="0" hangingPunct="1">
              <a:lnSpc>
                <a:spcPct val="90000"/>
              </a:lnSpc>
              <a:spcBef>
                <a:spcPct val="0"/>
              </a:spcBef>
              <a:buNone/>
              <a:defRPr sz="2000" b="1" kern="1200">
                <a:solidFill>
                  <a:srgbClr val="9A3467"/>
                </a:solidFill>
                <a:latin typeface="Candara" panose="020E0502030303020204" pitchFamily="34" charset="0"/>
                <a:ea typeface="+mj-ea"/>
                <a:cs typeface="+mj-cs"/>
              </a:defRPr>
            </a:lvl1pPr>
          </a:lstStyle>
          <a:p>
            <a:r>
              <a:rPr lang="en-GB" sz="3600" dirty="0" smtClean="0">
                <a:solidFill>
                  <a:schemeClr val="tx1"/>
                </a:solidFill>
              </a:rPr>
              <a:t>Staying up to date:</a:t>
            </a:r>
            <a:endParaRPr lang="en-GB" sz="3600" dirty="0">
              <a:solidFill>
                <a:schemeClr val="tx1"/>
              </a:solidFill>
            </a:endParaRPr>
          </a:p>
        </p:txBody>
      </p:sp>
    </p:spTree>
    <p:extLst>
      <p:ext uri="{BB962C8B-B14F-4D97-AF65-F5344CB8AC3E}">
        <p14:creationId xmlns:p14="http://schemas.microsoft.com/office/powerpoint/2010/main" val="209621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C6A90B8-5D95-4A76-8BDA-D64ADDB85902}"/>
              </a:ext>
            </a:extLst>
          </p:cNvPr>
          <p:cNvSpPr>
            <a:spLocks noGrp="1"/>
          </p:cNvSpPr>
          <p:nvPr>
            <p:ph type="title"/>
          </p:nvPr>
        </p:nvSpPr>
        <p:spPr>
          <a:xfrm>
            <a:off x="278084" y="337881"/>
            <a:ext cx="6181928" cy="545407"/>
          </a:xfrm>
        </p:spPr>
        <p:txBody>
          <a:bodyPr/>
          <a:lstStyle/>
          <a:p>
            <a:r>
              <a:rPr lang="en-GB" dirty="0" smtClean="0">
                <a:solidFill>
                  <a:schemeClr val="tx1"/>
                </a:solidFill>
              </a:rPr>
              <a:t>This presentation will cover:</a:t>
            </a:r>
            <a:endParaRPr lang="en-GB"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820" y="4067033"/>
            <a:ext cx="779034" cy="17931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9805" y="4067032"/>
            <a:ext cx="674105" cy="179313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9320" y="4176215"/>
            <a:ext cx="896714" cy="1683956"/>
          </a:xfrm>
          <a:prstGeom prst="rect">
            <a:avLst/>
          </a:prstGeom>
        </p:spPr>
      </p:pic>
      <p:sp>
        <p:nvSpPr>
          <p:cNvPr id="6" name="TextBox 5">
            <a:extLst>
              <a:ext uri="{FF2B5EF4-FFF2-40B4-BE49-F238E27FC236}">
                <a16:creationId xmlns:a16="http://schemas.microsoft.com/office/drawing/2014/main" xmlns="" id="{AB22372B-B462-489D-9070-41D034CC4E15}"/>
              </a:ext>
            </a:extLst>
          </p:cNvPr>
          <p:cNvSpPr txBox="1"/>
          <p:nvPr/>
        </p:nvSpPr>
        <p:spPr>
          <a:xfrm>
            <a:off x="309787" y="1424449"/>
            <a:ext cx="8370187" cy="3847207"/>
          </a:xfrm>
          <a:prstGeom prst="rect">
            <a:avLst/>
          </a:prstGeom>
          <a:noFill/>
        </p:spPr>
        <p:txBody>
          <a:bodyPr wrap="square" rtlCol="0">
            <a:spAutoFit/>
          </a:bodyPr>
          <a:lstStyle/>
          <a:p>
            <a:pPr marL="342900" indent="-342900">
              <a:buFont typeface="Arial" panose="020B0604020202020204" pitchFamily="34" charset="0"/>
              <a:buChar char="•"/>
            </a:pPr>
            <a:r>
              <a:rPr lang="en-GB" sz="2800" dirty="0" smtClean="0">
                <a:solidFill>
                  <a:schemeClr val="bg1"/>
                </a:solidFill>
                <a:latin typeface="Candara" panose="020E0502030303020204" pitchFamily="34" charset="0"/>
                <a:cs typeface="Arial" panose="020B0604020202020204" pitchFamily="34" charset="0"/>
              </a:rPr>
              <a:t>Children</a:t>
            </a:r>
            <a:r>
              <a:rPr lang="en-GB" sz="2800" dirty="0" smtClean="0">
                <a:solidFill>
                  <a:schemeClr val="bg1"/>
                </a:solidFill>
                <a:latin typeface="Candara" panose="020E0502030303020204" pitchFamily="34" charset="0"/>
                <a:cs typeface="Arial" panose="020B0604020202020204" pitchFamily="34" charset="0"/>
              </a:rPr>
              <a:t> </a:t>
            </a:r>
            <a:r>
              <a:rPr lang="en-GB" sz="2800" dirty="0" smtClean="0">
                <a:solidFill>
                  <a:schemeClr val="bg1"/>
                </a:solidFill>
                <a:latin typeface="Candara" panose="020E0502030303020204" pitchFamily="34" charset="0"/>
                <a:cs typeface="Arial" panose="020B0604020202020204" pitchFamily="34" charset="0"/>
              </a:rPr>
              <a:t>online</a:t>
            </a:r>
          </a:p>
          <a:p>
            <a:pPr marL="342900" indent="-342900">
              <a:buFont typeface="Arial" panose="020B0604020202020204" pitchFamily="34" charset="0"/>
              <a:buChar char="•"/>
            </a:pPr>
            <a:r>
              <a:rPr lang="en-GB" sz="2800" dirty="0">
                <a:solidFill>
                  <a:schemeClr val="bg1"/>
                </a:solidFill>
                <a:latin typeface="Candara" panose="020E0502030303020204" pitchFamily="34" charset="0"/>
                <a:cs typeface="Arial" panose="020B0604020202020204" pitchFamily="34" charset="0"/>
              </a:rPr>
              <a:t>L</a:t>
            </a:r>
            <a:r>
              <a:rPr lang="en-GB" sz="2800" dirty="0" smtClean="0">
                <a:solidFill>
                  <a:schemeClr val="bg1"/>
                </a:solidFill>
                <a:latin typeface="Candara" panose="020E0502030303020204" pitchFamily="34" charset="0"/>
                <a:cs typeface="Arial" panose="020B0604020202020204" pitchFamily="34" charset="0"/>
              </a:rPr>
              <a:t>ive streaming and gaming</a:t>
            </a:r>
          </a:p>
          <a:p>
            <a:pPr marL="342900" indent="-342900">
              <a:buFont typeface="Arial" panose="020B0604020202020204" pitchFamily="34" charset="0"/>
              <a:buChar char="•"/>
            </a:pPr>
            <a:r>
              <a:rPr lang="en-GB" sz="2800" dirty="0" smtClean="0">
                <a:solidFill>
                  <a:schemeClr val="bg1"/>
                </a:solidFill>
                <a:latin typeface="Candara" panose="020E0502030303020204" pitchFamily="34" charset="0"/>
                <a:cs typeface="Arial" panose="020B0604020202020204" pitchFamily="34" charset="0"/>
              </a:rPr>
              <a:t>What can you do?</a:t>
            </a:r>
          </a:p>
          <a:p>
            <a:pPr marL="342900" indent="-342900">
              <a:buFont typeface="Arial" panose="020B0604020202020204" pitchFamily="34" charset="0"/>
              <a:buChar char="•"/>
            </a:pPr>
            <a:r>
              <a:rPr lang="en-GB" sz="2800" dirty="0" err="1" smtClean="0">
                <a:solidFill>
                  <a:schemeClr val="bg1"/>
                </a:solidFill>
                <a:latin typeface="Candara" panose="020E0502030303020204" pitchFamily="34" charset="0"/>
                <a:cs typeface="Arial" panose="020B0604020202020204" pitchFamily="34" charset="0"/>
              </a:rPr>
              <a:t>Thinkuknow</a:t>
            </a:r>
            <a:r>
              <a:rPr lang="en-GB" sz="2800" dirty="0" smtClean="0">
                <a:solidFill>
                  <a:schemeClr val="bg1"/>
                </a:solidFill>
                <a:latin typeface="Candara" panose="020E0502030303020204" pitchFamily="34" charset="0"/>
                <a:cs typeface="Arial" panose="020B0604020202020204" pitchFamily="34" charset="0"/>
              </a:rPr>
              <a:t> resources for primary</a:t>
            </a:r>
          </a:p>
          <a:p>
            <a:pPr marL="342900" indent="-342900">
              <a:buFont typeface="Arial" panose="020B0604020202020204" pitchFamily="34" charset="0"/>
              <a:buChar char="•"/>
            </a:pPr>
            <a:r>
              <a:rPr lang="en-GB" sz="2800" dirty="0" err="1" smtClean="0">
                <a:solidFill>
                  <a:schemeClr val="bg1"/>
                </a:solidFill>
                <a:latin typeface="Candara" panose="020E0502030303020204" pitchFamily="34" charset="0"/>
                <a:cs typeface="Arial" panose="020B0604020202020204" pitchFamily="34" charset="0"/>
              </a:rPr>
              <a:t>Thinkuknow</a:t>
            </a:r>
            <a:r>
              <a:rPr lang="en-GB" sz="2800" dirty="0" smtClean="0">
                <a:solidFill>
                  <a:schemeClr val="bg1"/>
                </a:solidFill>
                <a:latin typeface="Candara" panose="020E0502030303020204" pitchFamily="34" charset="0"/>
                <a:cs typeface="Arial" panose="020B0604020202020204" pitchFamily="34" charset="0"/>
              </a:rPr>
              <a:t> resources for parents and carers</a:t>
            </a:r>
          </a:p>
          <a:p>
            <a:pPr marL="342900" indent="-342900">
              <a:buFont typeface="Arial" panose="020B0604020202020204" pitchFamily="34" charset="0"/>
              <a:buChar char="•"/>
            </a:pPr>
            <a:r>
              <a:rPr lang="en-GB" sz="2800" dirty="0">
                <a:solidFill>
                  <a:schemeClr val="bg1"/>
                </a:solidFill>
                <a:latin typeface="Candara" panose="020E0502030303020204" pitchFamily="34" charset="0"/>
                <a:cs typeface="Arial" panose="020B0604020202020204" pitchFamily="34" charset="0"/>
              </a:rPr>
              <a:t>Reporting to </a:t>
            </a:r>
            <a:r>
              <a:rPr lang="en-GB" sz="2800" dirty="0" smtClean="0">
                <a:solidFill>
                  <a:schemeClr val="bg1"/>
                </a:solidFill>
                <a:latin typeface="Candara" panose="020E0502030303020204" pitchFamily="34" charset="0"/>
                <a:cs typeface="Arial" panose="020B0604020202020204" pitchFamily="34" charset="0"/>
              </a:rPr>
              <a:t>NCA-CEOP</a:t>
            </a:r>
            <a:endParaRPr lang="en-GB" sz="2800" dirty="0">
              <a:solidFill>
                <a:schemeClr val="bg1"/>
              </a:solidFill>
              <a:latin typeface="Candara" panose="020E0502030303020204" pitchFamily="34" charset="0"/>
              <a:cs typeface="Arial" panose="020B0604020202020204" pitchFamily="34" charset="0"/>
            </a:endParaRPr>
          </a:p>
          <a:p>
            <a:endParaRPr lang="en-GB" sz="2800" dirty="0" smtClean="0">
              <a:solidFill>
                <a:schemeClr val="bg1"/>
              </a:solidFill>
              <a:latin typeface="Candara" panose="020E0502030303020204" pitchFamily="34" charset="0"/>
              <a:cs typeface="Arial" panose="020B0604020202020204" pitchFamily="34" charset="0"/>
            </a:endParaRPr>
          </a:p>
          <a:p>
            <a:pPr algn="ctr"/>
            <a:endParaRPr lang="en-GB" sz="2400" dirty="0" smtClean="0">
              <a:solidFill>
                <a:schemeClr val="bg1"/>
              </a:solidFill>
              <a:latin typeface="Candara" panose="020E0502030303020204" pitchFamily="34" charset="0"/>
              <a:cs typeface="Arial" panose="020B0604020202020204" pitchFamily="34" charset="0"/>
            </a:endParaRPr>
          </a:p>
          <a:p>
            <a:pPr algn="ctr"/>
            <a:endParaRPr lang="en-GB" sz="2400" dirty="0" smtClean="0">
              <a:solidFill>
                <a:schemeClr val="bg1"/>
              </a:solidFill>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368563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042" y="593985"/>
            <a:ext cx="6517032" cy="209985"/>
          </a:xfrm>
        </p:spPr>
        <p:txBody>
          <a:bodyPr/>
          <a:lstStyle/>
          <a:p>
            <a:r>
              <a:rPr lang="en-GB" dirty="0" smtClean="0"/>
              <a:t>What is </a:t>
            </a:r>
            <a:r>
              <a:rPr lang="en-GB" dirty="0" err="1" smtClean="0"/>
              <a:t>Thinkuknow</a:t>
            </a:r>
            <a:r>
              <a:rPr lang="en-GB" dirty="0" smtClean="0"/>
              <a:t>?</a:t>
            </a:r>
            <a:endParaRPr lang="en-GB" dirty="0"/>
          </a:p>
        </p:txBody>
      </p:sp>
      <p:sp>
        <p:nvSpPr>
          <p:cNvPr id="3" name="Rounded Rectangle 2"/>
          <p:cNvSpPr/>
          <p:nvPr/>
        </p:nvSpPr>
        <p:spPr>
          <a:xfrm>
            <a:off x="347457" y="1368049"/>
            <a:ext cx="8257421" cy="4145040"/>
          </a:xfrm>
          <a:prstGeom prst="roundRect">
            <a:avLst>
              <a:gd name="adj" fmla="val 1788"/>
            </a:avLst>
          </a:prstGeom>
          <a:solidFill>
            <a:srgbClr val="F4F4F7"/>
          </a:solidFill>
          <a:ln w="12700" cap="flat" cmpd="sng" algn="ctr">
            <a:solidFill>
              <a:srgbClr val="000000"/>
            </a:solidFill>
            <a:prstDash val="solid"/>
            <a:miter lim="800000"/>
          </a:ln>
          <a:effectLst/>
        </p:spPr>
        <p:txBody>
          <a:bodyPr rtlCol="0" anchor="ctr"/>
          <a:lstStyle/>
          <a:p>
            <a:pPr algn="ctr"/>
            <a:endParaRPr lang="en-GB" kern="0" dirty="0" smtClean="0">
              <a:solidFill>
                <a:prstClr val="white"/>
              </a:solidFill>
            </a:endParaRPr>
          </a:p>
        </p:txBody>
      </p:sp>
      <p:sp>
        <p:nvSpPr>
          <p:cNvPr id="4" name="TextBox 3"/>
          <p:cNvSpPr txBox="1"/>
          <p:nvPr/>
        </p:nvSpPr>
        <p:spPr>
          <a:xfrm>
            <a:off x="504912" y="1613664"/>
            <a:ext cx="8099966" cy="861774"/>
          </a:xfrm>
          <a:prstGeom prst="rect">
            <a:avLst/>
          </a:prstGeom>
          <a:noFill/>
        </p:spPr>
        <p:txBody>
          <a:bodyPr wrap="square" rtlCol="0">
            <a:spAutoFit/>
          </a:bodyPr>
          <a:lstStyle/>
          <a:p>
            <a:pPr>
              <a:spcAft>
                <a:spcPts val="1200"/>
              </a:spcAft>
              <a:buFont typeface="Arial" panose="020B0604020202020204" pitchFamily="34" charset="0"/>
              <a:buNone/>
            </a:pPr>
            <a:r>
              <a:rPr lang="en-GB" sz="2000" kern="0" dirty="0" err="1" smtClean="0">
                <a:solidFill>
                  <a:prstClr val="black"/>
                </a:solidFill>
                <a:latin typeface="Candara" panose="020E0502030303020204" pitchFamily="34" charset="0"/>
              </a:rPr>
              <a:t>Thinkuknow</a:t>
            </a:r>
            <a:r>
              <a:rPr lang="en-GB" sz="2000" kern="0" dirty="0" smtClean="0">
                <a:solidFill>
                  <a:prstClr val="black"/>
                </a:solidFill>
                <a:latin typeface="Candara" panose="020E0502030303020204" pitchFamily="34" charset="0"/>
              </a:rPr>
              <a:t> is the education programme provided by CEOP.</a:t>
            </a:r>
          </a:p>
          <a:p>
            <a:pPr>
              <a:spcAft>
                <a:spcPts val="1200"/>
              </a:spcAft>
              <a:buFont typeface="Arial" panose="020B0604020202020204" pitchFamily="34" charset="0"/>
              <a:buNone/>
            </a:pPr>
            <a:r>
              <a:rPr lang="en-GB" sz="2000" kern="0" spc="-20" dirty="0" smtClean="0">
                <a:solidFill>
                  <a:prstClr val="black"/>
                </a:solidFill>
                <a:latin typeface="Candara" panose="020E0502030303020204" pitchFamily="34" charset="0"/>
              </a:rPr>
              <a:t>Thinkuknow offers resources for different audiences: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6328"/>
          <a:stretch/>
        </p:blipFill>
        <p:spPr>
          <a:xfrm>
            <a:off x="2118880" y="4392096"/>
            <a:ext cx="1871340" cy="14311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0220" y="4311072"/>
            <a:ext cx="2049159" cy="100341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25190"/>
          <a:stretch/>
        </p:blipFill>
        <p:spPr>
          <a:xfrm>
            <a:off x="6165283" y="4321485"/>
            <a:ext cx="1232036" cy="99136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1800" y="2565089"/>
            <a:ext cx="1613078" cy="161307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02" y="4378813"/>
            <a:ext cx="1659650" cy="935670"/>
          </a:xfrm>
          <a:prstGeom prst="rect">
            <a:avLst/>
          </a:prstGeom>
        </p:spPr>
      </p:pic>
      <p:sp>
        <p:nvSpPr>
          <p:cNvPr id="10" name="Rectangle 9"/>
          <p:cNvSpPr/>
          <p:nvPr/>
        </p:nvSpPr>
        <p:spPr>
          <a:xfrm>
            <a:off x="603801" y="2797505"/>
            <a:ext cx="1225993" cy="439200"/>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algn="ctr"/>
            <a:r>
              <a:rPr lang="en-GB" kern="0" dirty="0">
                <a:solidFill>
                  <a:srgbClr val="757575"/>
                </a:solidFill>
                <a:latin typeface="Candara" panose="020E0502030303020204" pitchFamily="34" charset="0"/>
              </a:rPr>
              <a:t>4</a:t>
            </a:r>
            <a:r>
              <a:rPr lang="en-GB" kern="0" dirty="0" smtClean="0">
                <a:solidFill>
                  <a:srgbClr val="757575"/>
                </a:solidFill>
                <a:latin typeface="Candara" panose="020E0502030303020204" pitchFamily="34" charset="0"/>
              </a:rPr>
              <a:t>-7</a:t>
            </a:r>
          </a:p>
        </p:txBody>
      </p:sp>
      <p:sp>
        <p:nvSpPr>
          <p:cNvPr id="11" name="Rectangle 10"/>
          <p:cNvSpPr/>
          <p:nvPr/>
        </p:nvSpPr>
        <p:spPr>
          <a:xfrm>
            <a:off x="1927544" y="2797505"/>
            <a:ext cx="985360" cy="439200"/>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algn="ctr"/>
            <a:r>
              <a:rPr lang="en-GB" kern="0" dirty="0" smtClean="0">
                <a:solidFill>
                  <a:srgbClr val="757575"/>
                </a:solidFill>
                <a:latin typeface="Candara" panose="020E0502030303020204" pitchFamily="34" charset="0"/>
              </a:rPr>
              <a:t>8-10</a:t>
            </a:r>
          </a:p>
        </p:txBody>
      </p:sp>
      <p:sp>
        <p:nvSpPr>
          <p:cNvPr id="12" name="Rectangle 11"/>
          <p:cNvSpPr/>
          <p:nvPr/>
        </p:nvSpPr>
        <p:spPr>
          <a:xfrm>
            <a:off x="3010654" y="2797505"/>
            <a:ext cx="985360" cy="439200"/>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algn="ctr"/>
            <a:r>
              <a:rPr lang="en-GB" kern="0" dirty="0" smtClean="0">
                <a:solidFill>
                  <a:srgbClr val="757575"/>
                </a:solidFill>
                <a:latin typeface="Candara" panose="020E0502030303020204" pitchFamily="34" charset="0"/>
              </a:rPr>
              <a:t>11-13</a:t>
            </a:r>
          </a:p>
        </p:txBody>
      </p:sp>
      <p:sp>
        <p:nvSpPr>
          <p:cNvPr id="13" name="Rectangle 12"/>
          <p:cNvSpPr/>
          <p:nvPr/>
        </p:nvSpPr>
        <p:spPr>
          <a:xfrm>
            <a:off x="4093764" y="2797505"/>
            <a:ext cx="967387" cy="439200"/>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algn="ctr"/>
            <a:r>
              <a:rPr lang="en-GB" kern="0" dirty="0" smtClean="0">
                <a:solidFill>
                  <a:srgbClr val="757575"/>
                </a:solidFill>
                <a:latin typeface="Candara" panose="020E0502030303020204" pitchFamily="34" charset="0"/>
              </a:rPr>
              <a:t>14</a:t>
            </a:r>
            <a:r>
              <a:rPr lang="en-GB" kern="0" dirty="0" smtClean="0">
                <a:solidFill>
                  <a:srgbClr val="757575"/>
                </a:solidFill>
              </a:rPr>
              <a:t>+</a:t>
            </a:r>
          </a:p>
        </p:txBody>
      </p:sp>
      <p:sp>
        <p:nvSpPr>
          <p:cNvPr id="14" name="Rectangle 13"/>
          <p:cNvSpPr/>
          <p:nvPr/>
        </p:nvSpPr>
        <p:spPr>
          <a:xfrm>
            <a:off x="5146440" y="2797505"/>
            <a:ext cx="1185071" cy="1286129"/>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algn="ctr"/>
            <a:r>
              <a:rPr lang="en-GB" kern="0" dirty="0" smtClean="0">
                <a:solidFill>
                  <a:srgbClr val="757575"/>
                </a:solidFill>
                <a:latin typeface="Candara" panose="020E0502030303020204" pitchFamily="34" charset="0"/>
              </a:rPr>
              <a:t>Parents and Carers</a:t>
            </a:r>
          </a:p>
        </p:txBody>
      </p:sp>
      <p:sp>
        <p:nvSpPr>
          <p:cNvPr id="15" name="Rectangle 14"/>
          <p:cNvSpPr/>
          <p:nvPr/>
        </p:nvSpPr>
        <p:spPr>
          <a:xfrm>
            <a:off x="603802" y="3331057"/>
            <a:ext cx="4457350" cy="752577"/>
          </a:xfrm>
          <a:prstGeom prst="rect">
            <a:avLst/>
          </a:prstGeom>
          <a:solidFill>
            <a:sysClr val="window" lastClr="FFFFFF"/>
          </a:solidFill>
          <a:ln w="12700" cap="flat" cmpd="sng" algn="ctr">
            <a:solidFill>
              <a:srgbClr val="000000"/>
            </a:solidFill>
            <a:prstDash val="solid"/>
            <a:miter lim="800000"/>
          </a:ln>
          <a:effectLst/>
        </p:spPr>
        <p:txBody>
          <a:bodyPr rtlCol="0" anchor="ctr"/>
          <a:lstStyle/>
          <a:p>
            <a:pPr>
              <a:defRPr/>
            </a:pPr>
            <a:r>
              <a:rPr lang="en-GB" kern="0" dirty="0" smtClean="0">
                <a:solidFill>
                  <a:srgbClr val="757575"/>
                </a:solidFill>
                <a:latin typeface="Candara" panose="020E0502030303020204" pitchFamily="34" charset="0"/>
              </a:rPr>
              <a:t>Resources for those with special educational needs and disabilities (SEND)</a:t>
            </a:r>
          </a:p>
        </p:txBody>
      </p:sp>
      <p:sp>
        <p:nvSpPr>
          <p:cNvPr id="16" name="TextBox 15">
            <a:extLst>
              <a:ext uri="{FF2B5EF4-FFF2-40B4-BE49-F238E27FC236}">
                <a16:creationId xmlns="" xmlns:a16="http://schemas.microsoft.com/office/drawing/2014/main" id="{48504F7C-A49F-47AF-9D21-F4083A6042C1}"/>
              </a:ext>
            </a:extLst>
          </p:cNvPr>
          <p:cNvSpPr txBox="1"/>
          <p:nvPr/>
        </p:nvSpPr>
        <p:spPr>
          <a:xfrm flipH="1">
            <a:off x="305464" y="5711798"/>
            <a:ext cx="8046692" cy="1384995"/>
          </a:xfrm>
          <a:prstGeom prst="rect">
            <a:avLst/>
          </a:prstGeom>
          <a:noFill/>
        </p:spPr>
        <p:txBody>
          <a:bodyPr wrap="square" rtlCol="0" anchor="ctr">
            <a:spAutoFit/>
          </a:bodyPr>
          <a:lstStyle/>
          <a:p>
            <a:r>
              <a:rPr lang="en-GB" sz="21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Visit www.thinkuknow.co.uk for information and advice</a:t>
            </a:r>
          </a:p>
          <a:p>
            <a:pPr marL="342900" indent="-342900">
              <a:buFont typeface="Arial" panose="020B0604020202020204" pitchFamily="34" charset="0"/>
              <a:buChar char="•"/>
            </a:pPr>
            <a:endParaRPr lang="en-GB" sz="2100" dirty="0">
              <a:solidFill>
                <a:prstClr val="black"/>
              </a:solidFill>
              <a:latin typeface="Candara" panose="020E0502030303020204" pitchFamily="34" charset="0"/>
              <a:ea typeface="Verdana" panose="020B0604030504040204" pitchFamily="34" charset="0"/>
              <a:cs typeface="Verdana" panose="020B0604030504040204" pitchFamily="34" charset="0"/>
            </a:endParaRPr>
          </a:p>
          <a:p>
            <a:r>
              <a:rPr lang="en-GB" sz="2100" dirty="0" smtClean="0">
                <a:solidFill>
                  <a:prstClr val="black"/>
                </a:solidFill>
                <a:latin typeface="Candara" panose="020E0502030303020204" pitchFamily="34" charset="0"/>
                <a:ea typeface="Verdana" panose="020B0604030504040204" pitchFamily="34" charset="0"/>
                <a:cs typeface="Verdana" panose="020B0604030504040204" pitchFamily="34" charset="0"/>
              </a:rPr>
              <a:t> </a:t>
            </a:r>
            <a:endParaRPr lang="en-GB" sz="2100" dirty="0">
              <a:solidFill>
                <a:prstClr val="black"/>
              </a:solidFill>
              <a:latin typeface="Candara" panose="020E0502030303020204" pitchFamily="34" charset="0"/>
              <a:ea typeface="Verdana" panose="020B0604030504040204" pitchFamily="34" charset="0"/>
              <a:cs typeface="Verdana" panose="020B0604030504040204" pitchFamily="34" charset="0"/>
            </a:endParaRPr>
          </a:p>
          <a:p>
            <a:endParaRPr lang="en-GB" sz="2100" dirty="0">
              <a:solidFill>
                <a:srgbClr val="1D3661"/>
              </a:solidFill>
              <a:latin typeface="Candara" panose="020E0502030303020204" pitchFamily="34" charset="0"/>
            </a:endParaRPr>
          </a:p>
        </p:txBody>
      </p:sp>
    </p:spTree>
    <p:extLst>
      <p:ext uri="{BB962C8B-B14F-4D97-AF65-F5344CB8AC3E}">
        <p14:creationId xmlns:p14="http://schemas.microsoft.com/office/powerpoint/2010/main" val="17518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0E3B3-F1BC-4BEB-9D7B-F1D030C6C076}"/>
              </a:ext>
            </a:extLst>
          </p:cNvPr>
          <p:cNvSpPr>
            <a:spLocks noGrp="1"/>
          </p:cNvSpPr>
          <p:nvPr>
            <p:ph type="title"/>
          </p:nvPr>
        </p:nvSpPr>
        <p:spPr>
          <a:xfrm>
            <a:off x="255660" y="243584"/>
            <a:ext cx="6517032" cy="695739"/>
          </a:xfrm>
        </p:spPr>
        <p:txBody>
          <a:bodyPr>
            <a:normAutofit/>
          </a:bodyPr>
          <a:lstStyle/>
          <a:p>
            <a:r>
              <a:rPr lang="en-GB" dirty="0" smtClean="0"/>
              <a:t>Talk to your child</a:t>
            </a:r>
            <a:endParaRPr lang="en-GB" dirty="0"/>
          </a:p>
        </p:txBody>
      </p:sp>
      <p:sp>
        <p:nvSpPr>
          <p:cNvPr id="4" name="Rectangle 3"/>
          <p:cNvSpPr/>
          <p:nvPr/>
        </p:nvSpPr>
        <p:spPr>
          <a:xfrm>
            <a:off x="318265" y="1058508"/>
            <a:ext cx="6915048" cy="4801314"/>
          </a:xfrm>
          <a:prstGeom prst="rect">
            <a:avLst/>
          </a:prstGeom>
        </p:spPr>
        <p:txBody>
          <a:bodyPr wrap="square">
            <a:spAutoFit/>
          </a:bodyPr>
          <a:lstStyle/>
          <a:p>
            <a:pPr marL="285750" indent="-285750">
              <a:buBlip>
                <a:blip r:embed="rId3"/>
              </a:buBlip>
            </a:pPr>
            <a:r>
              <a:rPr lang="en-GB" dirty="0" smtClean="0">
                <a:latin typeface="Candara" panose="020E0502030303020204" pitchFamily="34" charset="0"/>
              </a:rPr>
              <a:t>Find a good time and place</a:t>
            </a:r>
          </a:p>
          <a:p>
            <a:pPr marL="285750" indent="-285750">
              <a:buBlip>
                <a:blip r:embed="rId3"/>
              </a:buBlip>
            </a:pPr>
            <a:endParaRPr lang="en-GB" dirty="0">
              <a:latin typeface="Candara" panose="020E0502030303020204" pitchFamily="34" charset="0"/>
            </a:endParaRPr>
          </a:p>
          <a:p>
            <a:pPr marL="285750" indent="-285750">
              <a:buBlip>
                <a:blip r:embed="rId3"/>
              </a:buBlip>
            </a:pPr>
            <a:r>
              <a:rPr lang="en-GB" dirty="0" smtClean="0">
                <a:latin typeface="Candara" panose="020E0502030303020204" pitchFamily="34" charset="0"/>
              </a:rPr>
              <a:t>Think about how you are going to introduce the subject</a:t>
            </a:r>
          </a:p>
          <a:p>
            <a:endParaRPr lang="en-GB" dirty="0">
              <a:latin typeface="Candara" panose="020E0502030303020204" pitchFamily="34" charset="0"/>
            </a:endParaRPr>
          </a:p>
          <a:p>
            <a:pPr marL="285750" indent="-285750">
              <a:buBlip>
                <a:blip r:embed="rId3"/>
              </a:buBlip>
            </a:pPr>
            <a:r>
              <a:rPr lang="en-GB" dirty="0" smtClean="0">
                <a:latin typeface="Candara" panose="020E0502030303020204" pitchFamily="34" charset="0"/>
              </a:rPr>
              <a:t>Explain any worries you may have</a:t>
            </a:r>
          </a:p>
          <a:p>
            <a:pPr lvl="0" fontAlgn="base">
              <a:spcBef>
                <a:spcPct val="0"/>
              </a:spcBef>
              <a:spcAft>
                <a:spcPct val="0"/>
              </a:spcAft>
            </a:pPr>
            <a:endParaRPr lang="en-GB"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fontAlgn="base">
              <a:spcBef>
                <a:spcPct val="0"/>
              </a:spcBef>
              <a:spcAft>
                <a:spcPct val="0"/>
              </a:spcAft>
            </a:pP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fontAlgn="base">
              <a:spcBef>
                <a:spcPct val="0"/>
              </a:spcBef>
              <a:spcAft>
                <a:spcPct val="0"/>
              </a:spcAft>
            </a:pPr>
            <a:endParaRPr lang="en-GB"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fontAlgn="base">
              <a:spcBef>
                <a:spcPct val="0"/>
              </a:spcBef>
              <a:spcAft>
                <a:spcPct val="0"/>
              </a:spcAft>
            </a:pPr>
            <a:endParaRPr lang="en-GB"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Blip>
                <a:blip r:embed="rId3"/>
              </a:buBlip>
            </a:pPr>
            <a:r>
              <a:rPr lang="en-GB" dirty="0" smtClean="0">
                <a:latin typeface="Candara" panose="020E0502030303020204" pitchFamily="34" charset="0"/>
              </a:rPr>
              <a:t>Where do they go online?</a:t>
            </a:r>
            <a:endParaRPr lang="en-GB" dirty="0">
              <a:latin typeface="Candara" panose="020E0502030303020204" pitchFamily="34" charset="0"/>
            </a:endParaRPr>
          </a:p>
          <a:p>
            <a:pPr marL="285750" indent="-285750">
              <a:buBlip>
                <a:blip r:embed="rId3"/>
              </a:buBlip>
            </a:pPr>
            <a:endParaRPr lang="en-GB" dirty="0" smtClean="0">
              <a:latin typeface="Candara" panose="020E0502030303020204" pitchFamily="34" charset="0"/>
            </a:endParaRPr>
          </a:p>
          <a:p>
            <a:pPr marL="285750" indent="-285750">
              <a:buBlip>
                <a:blip r:embed="rId3"/>
              </a:buBlip>
            </a:pPr>
            <a:r>
              <a:rPr lang="en-GB" dirty="0" smtClean="0">
                <a:latin typeface="Candara" panose="020E0502030303020204" pitchFamily="34" charset="0"/>
              </a:rPr>
              <a:t>What do they like?</a:t>
            </a:r>
          </a:p>
          <a:p>
            <a:pPr marL="285750" indent="-285750">
              <a:buBlip>
                <a:blip r:embed="rId3"/>
              </a:buBlip>
            </a:pPr>
            <a:endParaRPr lang="en-GB" dirty="0">
              <a:latin typeface="Candara" panose="020E0502030303020204" pitchFamily="34" charset="0"/>
            </a:endParaRPr>
          </a:p>
          <a:p>
            <a:pPr marL="285750" indent="-285750">
              <a:buBlip>
                <a:blip r:embed="rId3"/>
              </a:buBlip>
            </a:pPr>
            <a:r>
              <a:rPr lang="en-GB" dirty="0" smtClean="0">
                <a:latin typeface="Candara" panose="020E0502030303020204" pitchFamily="34" charset="0"/>
              </a:rPr>
              <a:t>What don’t they like?</a:t>
            </a:r>
          </a:p>
          <a:p>
            <a:pPr marL="285750" indent="-285750">
              <a:buBlip>
                <a:blip r:embed="rId3"/>
              </a:buBlip>
            </a:pPr>
            <a:endParaRPr lang="en-GB" dirty="0">
              <a:latin typeface="Candara" panose="020E0502030303020204" pitchFamily="34" charset="0"/>
            </a:endParaRPr>
          </a:p>
          <a:p>
            <a:pPr marL="285750" indent="-285750">
              <a:buBlip>
                <a:blip r:embed="rId3"/>
              </a:buBlip>
            </a:pPr>
            <a:r>
              <a:rPr lang="en-GB" dirty="0" smtClean="0">
                <a:latin typeface="Candara" panose="020E0502030303020204" pitchFamily="34" charset="0"/>
              </a:rPr>
              <a:t>Make sure they know they can come to you</a:t>
            </a:r>
            <a:r>
              <a:rPr lang="en-GB"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fontAlgn="base">
              <a:spcBef>
                <a:spcPct val="0"/>
              </a:spcBef>
              <a:spcAft>
                <a:spcPct val="0"/>
              </a:spcAft>
            </a:pP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itle 1">
            <a:extLst>
              <a:ext uri="{FF2B5EF4-FFF2-40B4-BE49-F238E27FC236}">
                <a16:creationId xmlns:a16="http://schemas.microsoft.com/office/drawing/2014/main" xmlns="" id="{ABC0E3B3-F1BC-4BEB-9D7B-F1D030C6C076}"/>
              </a:ext>
            </a:extLst>
          </p:cNvPr>
          <p:cNvSpPr txBox="1">
            <a:spLocks/>
          </p:cNvSpPr>
          <p:nvPr/>
        </p:nvSpPr>
        <p:spPr>
          <a:xfrm>
            <a:off x="318265" y="2849060"/>
            <a:ext cx="6517032" cy="44217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b="1" kern="1200">
                <a:solidFill>
                  <a:srgbClr val="1D3661"/>
                </a:solidFill>
                <a:latin typeface="Candara" panose="020E0502030303020204" pitchFamily="34" charset="0"/>
                <a:ea typeface="+mj-ea"/>
                <a:cs typeface="+mj-cs"/>
              </a:defRPr>
            </a:lvl1pPr>
          </a:lstStyle>
          <a:p>
            <a:r>
              <a:rPr lang="en-GB" dirty="0" smtClean="0"/>
              <a:t>Listen. Don’t judge. Learn…</a:t>
            </a:r>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216" y="3423545"/>
            <a:ext cx="1178163" cy="29960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2043" y="4572001"/>
            <a:ext cx="1107986" cy="184761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404308" y="4736821"/>
            <a:ext cx="587671" cy="1671219"/>
          </a:xfrm>
          <a:prstGeom prst="rect">
            <a:avLst/>
          </a:prstGeom>
        </p:spPr>
      </p:pic>
    </p:spTree>
    <p:extLst>
      <p:ext uri="{BB962C8B-B14F-4D97-AF65-F5344CB8AC3E}">
        <p14:creationId xmlns:p14="http://schemas.microsoft.com/office/powerpoint/2010/main" val="316557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0E3B3-F1BC-4BEB-9D7B-F1D030C6C076}"/>
              </a:ext>
            </a:extLst>
          </p:cNvPr>
          <p:cNvSpPr>
            <a:spLocks noGrp="1"/>
          </p:cNvSpPr>
          <p:nvPr>
            <p:ph type="title"/>
          </p:nvPr>
        </p:nvSpPr>
        <p:spPr>
          <a:xfrm>
            <a:off x="404457" y="361824"/>
            <a:ext cx="6517032" cy="532697"/>
          </a:xfrm>
        </p:spPr>
        <p:txBody>
          <a:bodyPr>
            <a:normAutofit/>
          </a:bodyPr>
          <a:lstStyle/>
          <a:p>
            <a:r>
              <a:rPr lang="en-GB" dirty="0" smtClean="0"/>
              <a:t>The World Changes. Children Don’t. </a:t>
            </a:r>
            <a:endParaRPr lang="en-GB" dirty="0"/>
          </a:p>
        </p:txBody>
      </p:sp>
      <p:pic>
        <p:nvPicPr>
          <p:cNvPr id="3" name="Picture 2"/>
          <p:cNvPicPr>
            <a:picLocks noChangeAspect="1"/>
          </p:cNvPicPr>
          <p:nvPr/>
        </p:nvPicPr>
        <p:blipFill rotWithShape="1">
          <a:blip r:embed="rId3"/>
          <a:srcRect t="18506" b="14827"/>
          <a:stretch/>
        </p:blipFill>
        <p:spPr>
          <a:xfrm>
            <a:off x="0" y="1351127"/>
            <a:ext cx="9143997" cy="4572001"/>
          </a:xfrm>
          <a:prstGeom prst="rect">
            <a:avLst/>
          </a:prstGeom>
        </p:spPr>
      </p:pic>
    </p:spTree>
    <p:extLst>
      <p:ext uri="{BB962C8B-B14F-4D97-AF65-F5344CB8AC3E}">
        <p14:creationId xmlns:p14="http://schemas.microsoft.com/office/powerpoint/2010/main" val="66263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0E3B3-F1BC-4BEB-9D7B-F1D030C6C076}"/>
              </a:ext>
            </a:extLst>
          </p:cNvPr>
          <p:cNvSpPr>
            <a:spLocks noGrp="1"/>
          </p:cNvSpPr>
          <p:nvPr>
            <p:ph type="title"/>
          </p:nvPr>
        </p:nvSpPr>
        <p:spPr>
          <a:xfrm>
            <a:off x="464092" y="371764"/>
            <a:ext cx="6517032" cy="492941"/>
          </a:xfrm>
        </p:spPr>
        <p:txBody>
          <a:bodyPr>
            <a:normAutofit/>
          </a:bodyPr>
          <a:lstStyle/>
          <a:p>
            <a:r>
              <a:rPr lang="en-GB" dirty="0" smtClean="0"/>
              <a:t>Understanding apps and games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21" y="3841441"/>
            <a:ext cx="1784442" cy="114305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215" y="1570384"/>
            <a:ext cx="2035021" cy="125158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8300" y="3881197"/>
            <a:ext cx="1704547" cy="1185467"/>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8674" y="1444313"/>
            <a:ext cx="1365320" cy="1365320"/>
          </a:xfrm>
          <a:prstGeom prst="rect">
            <a:avLst/>
          </a:prstGeom>
        </p:spPr>
      </p:pic>
      <p:sp>
        <p:nvSpPr>
          <p:cNvPr id="12" name="Title 1">
            <a:extLst>
              <a:ext uri="{FF2B5EF4-FFF2-40B4-BE49-F238E27FC236}">
                <a16:creationId xmlns:a16="http://schemas.microsoft.com/office/drawing/2014/main" xmlns="" id="{ABC0E3B3-F1BC-4BEB-9D7B-F1D030C6C076}"/>
              </a:ext>
            </a:extLst>
          </p:cNvPr>
          <p:cNvSpPr txBox="1">
            <a:spLocks/>
          </p:cNvSpPr>
          <p:nvPr/>
        </p:nvSpPr>
        <p:spPr>
          <a:xfrm>
            <a:off x="810170" y="5245248"/>
            <a:ext cx="1540299" cy="492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1D3661"/>
                </a:solidFill>
                <a:latin typeface="Candara" panose="020E0502030303020204" pitchFamily="34" charset="0"/>
                <a:ea typeface="+mj-ea"/>
                <a:cs typeface="+mj-cs"/>
              </a:defRPr>
            </a:lvl1pPr>
          </a:lstStyle>
          <a:p>
            <a:r>
              <a:rPr lang="en-GB" dirty="0" smtClean="0"/>
              <a:t>Viewing</a:t>
            </a:r>
            <a:endParaRPr lang="en-GB" dirty="0"/>
          </a:p>
        </p:txBody>
      </p:sp>
      <p:sp>
        <p:nvSpPr>
          <p:cNvPr id="13" name="Title 1">
            <a:extLst>
              <a:ext uri="{FF2B5EF4-FFF2-40B4-BE49-F238E27FC236}">
                <a16:creationId xmlns:a16="http://schemas.microsoft.com/office/drawing/2014/main" xmlns="" id="{ABC0E3B3-F1BC-4BEB-9D7B-F1D030C6C076}"/>
              </a:ext>
            </a:extLst>
          </p:cNvPr>
          <p:cNvSpPr txBox="1">
            <a:spLocks/>
          </p:cNvSpPr>
          <p:nvPr/>
        </p:nvSpPr>
        <p:spPr>
          <a:xfrm>
            <a:off x="2537882" y="3042333"/>
            <a:ext cx="1540299" cy="492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1D3661"/>
                </a:solidFill>
                <a:latin typeface="Candara" panose="020E0502030303020204" pitchFamily="34" charset="0"/>
                <a:ea typeface="+mj-ea"/>
                <a:cs typeface="+mj-cs"/>
              </a:defRPr>
            </a:lvl1pPr>
          </a:lstStyle>
          <a:p>
            <a:r>
              <a:rPr lang="en-GB" dirty="0" smtClean="0"/>
              <a:t>Sharing</a:t>
            </a:r>
            <a:endParaRPr lang="en-GB" dirty="0"/>
          </a:p>
        </p:txBody>
      </p:sp>
      <p:sp>
        <p:nvSpPr>
          <p:cNvPr id="14" name="Title 1">
            <a:extLst>
              <a:ext uri="{FF2B5EF4-FFF2-40B4-BE49-F238E27FC236}">
                <a16:creationId xmlns:a16="http://schemas.microsoft.com/office/drawing/2014/main" xmlns="" id="{ABC0E3B3-F1BC-4BEB-9D7B-F1D030C6C076}"/>
              </a:ext>
            </a:extLst>
          </p:cNvPr>
          <p:cNvSpPr txBox="1">
            <a:spLocks/>
          </p:cNvSpPr>
          <p:nvPr/>
        </p:nvSpPr>
        <p:spPr>
          <a:xfrm>
            <a:off x="5261977" y="3071803"/>
            <a:ext cx="1540299" cy="492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1D3661"/>
                </a:solidFill>
                <a:latin typeface="Candara" panose="020E0502030303020204" pitchFamily="34" charset="0"/>
                <a:ea typeface="+mj-ea"/>
                <a:cs typeface="+mj-cs"/>
              </a:defRPr>
            </a:lvl1pPr>
          </a:lstStyle>
          <a:p>
            <a:r>
              <a:rPr lang="en-GB" dirty="0" smtClean="0"/>
              <a:t>Chatting</a:t>
            </a:r>
            <a:endParaRPr lang="en-GB" dirty="0"/>
          </a:p>
        </p:txBody>
      </p:sp>
      <p:sp>
        <p:nvSpPr>
          <p:cNvPr id="15" name="Title 1">
            <a:extLst>
              <a:ext uri="{FF2B5EF4-FFF2-40B4-BE49-F238E27FC236}">
                <a16:creationId xmlns:a16="http://schemas.microsoft.com/office/drawing/2014/main" xmlns="" id="{ABC0E3B3-F1BC-4BEB-9D7B-F1D030C6C076}"/>
              </a:ext>
            </a:extLst>
          </p:cNvPr>
          <p:cNvSpPr txBox="1">
            <a:spLocks/>
          </p:cNvSpPr>
          <p:nvPr/>
        </p:nvSpPr>
        <p:spPr>
          <a:xfrm>
            <a:off x="6959996" y="5245248"/>
            <a:ext cx="1540299" cy="49294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2800" b="1" kern="1200">
                <a:solidFill>
                  <a:srgbClr val="1D3661"/>
                </a:solidFill>
                <a:latin typeface="Candara" panose="020E0502030303020204" pitchFamily="34" charset="0"/>
                <a:ea typeface="+mj-ea"/>
                <a:cs typeface="+mj-cs"/>
              </a:defRPr>
            </a:lvl1pPr>
          </a:lstStyle>
          <a:p>
            <a:r>
              <a:rPr lang="en-GB" dirty="0" smtClean="0"/>
              <a:t>Friending</a:t>
            </a:r>
            <a:endParaRPr lang="en-GB" dirty="0"/>
          </a:p>
        </p:txBody>
      </p:sp>
    </p:spTree>
    <p:extLst>
      <p:ext uri="{BB962C8B-B14F-4D97-AF65-F5344CB8AC3E}">
        <p14:creationId xmlns:p14="http://schemas.microsoft.com/office/powerpoint/2010/main" val="280117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0E3B3-F1BC-4BEB-9D7B-F1D030C6C076}"/>
              </a:ext>
            </a:extLst>
          </p:cNvPr>
          <p:cNvSpPr>
            <a:spLocks noGrp="1"/>
          </p:cNvSpPr>
          <p:nvPr>
            <p:ph type="title"/>
          </p:nvPr>
        </p:nvSpPr>
        <p:spPr>
          <a:xfrm>
            <a:off x="434274" y="339118"/>
            <a:ext cx="6517032" cy="695739"/>
          </a:xfrm>
        </p:spPr>
        <p:txBody>
          <a:bodyPr>
            <a:normAutofit/>
          </a:bodyPr>
          <a:lstStyle/>
          <a:p>
            <a:r>
              <a:rPr lang="en-GB" dirty="0" smtClean="0"/>
              <a:t>Live streaming</a:t>
            </a:r>
            <a:endParaRPr lang="en-GB" dirty="0"/>
          </a:p>
        </p:txBody>
      </p:sp>
      <p:sp>
        <p:nvSpPr>
          <p:cNvPr id="3" name="TextBox 2">
            <a:extLst>
              <a:ext uri="{FF2B5EF4-FFF2-40B4-BE49-F238E27FC236}">
                <a16:creationId xmlns:a16="http://schemas.microsoft.com/office/drawing/2014/main" xmlns="" id="{48504F7C-A49F-47AF-9D21-F4083A6042C1}"/>
              </a:ext>
            </a:extLst>
          </p:cNvPr>
          <p:cNvSpPr txBox="1"/>
          <p:nvPr/>
        </p:nvSpPr>
        <p:spPr>
          <a:xfrm flipH="1">
            <a:off x="255660" y="1213195"/>
            <a:ext cx="8046692" cy="2431435"/>
          </a:xfrm>
          <a:prstGeom prst="rect">
            <a:avLst/>
          </a:prstGeom>
          <a:noFill/>
        </p:spPr>
        <p:txBody>
          <a:bodyPr wrap="square" rtlCol="0" anchor="ctr">
            <a:spAutoFit/>
          </a:bodyPr>
          <a:lstStyle/>
          <a:p>
            <a:pPr marL="342900" indent="-342900">
              <a:buFont typeface="Arial" panose="020B0604020202020204" pitchFamily="34" charset="0"/>
              <a:buChar char="•"/>
            </a:pPr>
            <a:r>
              <a:rPr lang="en-GB" dirty="0" smtClean="0">
                <a:latin typeface="Candara" panose="020E0502030303020204" pitchFamily="34" charset="0"/>
                <a:ea typeface="Verdana" panose="020B0604030504040204" pitchFamily="34" charset="0"/>
                <a:cs typeface="Verdana" panose="020B0604030504040204" pitchFamily="34" charset="0"/>
              </a:rPr>
              <a:t>Broadcasting </a:t>
            </a:r>
            <a:r>
              <a:rPr lang="en-GB" dirty="0">
                <a:latin typeface="Candara" panose="020E0502030303020204" pitchFamily="34" charset="0"/>
                <a:ea typeface="Verdana" panose="020B0604030504040204" pitchFamily="34" charset="0"/>
                <a:cs typeface="Verdana" panose="020B0604030504040204" pitchFamily="34" charset="0"/>
              </a:rPr>
              <a:t>live videos over the </a:t>
            </a:r>
            <a:r>
              <a:rPr lang="en-GB" dirty="0" smtClean="0">
                <a:latin typeface="Candara" panose="020E0502030303020204" pitchFamily="34" charset="0"/>
                <a:ea typeface="Verdana" panose="020B0604030504040204" pitchFamily="34" charset="0"/>
                <a:cs typeface="Verdana" panose="020B0604030504040204" pitchFamily="34" charset="0"/>
              </a:rPr>
              <a:t>internet. Unmoderated &amp; unpredictable</a:t>
            </a:r>
          </a:p>
          <a:p>
            <a:pPr marL="342900" indent="-342900">
              <a:buFont typeface="Arial" panose="020B0604020202020204" pitchFamily="34" charset="0"/>
              <a:buChar char="•"/>
            </a:pPr>
            <a:endParaRPr lang="en-GB" dirty="0">
              <a:latin typeface="Candara" panose="020E050203030302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dirty="0">
                <a:solidFill>
                  <a:srgbClr val="000000"/>
                </a:solidFill>
                <a:latin typeface="Candara" panose="020E0502030303020204" pitchFamily="34" charset="0"/>
                <a:ea typeface="Verdana" panose="020B0604030504040204" pitchFamily="34" charset="0"/>
                <a:cs typeface="Verdana" panose="020B0604030504040204" pitchFamily="34" charset="0"/>
              </a:rPr>
              <a:t>Hugely popular with primary aged </a:t>
            </a:r>
            <a:r>
              <a:rPr lang="en-GB" dirty="0" smtClean="0">
                <a:solidFill>
                  <a:srgbClr val="000000"/>
                </a:solidFill>
                <a:latin typeface="Candara" panose="020E0502030303020204" pitchFamily="34" charset="0"/>
                <a:ea typeface="Verdana" panose="020B0604030504040204" pitchFamily="34" charset="0"/>
                <a:cs typeface="Verdana" panose="020B0604030504040204" pitchFamily="34" charset="0"/>
              </a:rPr>
              <a:t>children</a:t>
            </a:r>
          </a:p>
          <a:p>
            <a:endParaRPr lang="en-GB" dirty="0">
              <a:solidFill>
                <a:srgbClr val="000000"/>
              </a:solidFill>
              <a:latin typeface="Candara" panose="020E050203030302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dirty="0" smtClean="0">
                <a:latin typeface="Candara" panose="020E0502030303020204" pitchFamily="34" charset="0"/>
                <a:ea typeface="Verdana" panose="020B0604030504040204" pitchFamily="34" charset="0"/>
                <a:cs typeface="Verdana" panose="020B0604030504040204" pitchFamily="34" charset="0"/>
              </a:rPr>
              <a:t>Potentially huge audiences </a:t>
            </a:r>
          </a:p>
          <a:p>
            <a:pPr marL="342900" indent="-34290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smtClean="0">
                <a:latin typeface="Verdana" panose="020B0604030504040204" pitchFamily="34" charset="0"/>
                <a:ea typeface="Verdana" panose="020B0604030504040204" pitchFamily="34" charset="0"/>
                <a:cs typeface="Verdana" panose="020B0604030504040204" pitchFamily="34" charset="0"/>
              </a:rPr>
              <a:t> </a:t>
            </a:r>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sz="2600" dirty="0">
              <a:solidFill>
                <a:srgbClr val="1D3661"/>
              </a:solidFill>
            </a:endParaRPr>
          </a:p>
        </p:txBody>
      </p:sp>
      <p:pic>
        <p:nvPicPr>
          <p:cNvPr id="2050" name="Picture 2" descr="\\a4cesvw02\CEOP_Data$\CEOP Cat B\Harm Reduction\Thinkuknow\05 THINKUKNOW ASSETS\05 THINKUKNOW ASSETS\NEW PRESENTATION TEMPLATES\Illustrations\Child\Worried\64303_NCA_TUK_CHILD_WORRIED_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247" y="1577930"/>
            <a:ext cx="1028210" cy="20685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6209" y="4025291"/>
            <a:ext cx="7191264" cy="2585323"/>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GB" dirty="0">
                <a:solidFill>
                  <a:srgbClr val="000000"/>
                </a:solidFill>
                <a:latin typeface="Candara" panose="020E0502030303020204" pitchFamily="34" charset="0"/>
                <a:ea typeface="Verdana" panose="020B0604030504040204" pitchFamily="34" charset="0"/>
                <a:cs typeface="Verdana" panose="020B0604030504040204" pitchFamily="34" charset="0"/>
              </a:rPr>
              <a:t>C</a:t>
            </a:r>
            <a:r>
              <a:rPr lang="en-GB" dirty="0" smtClean="0">
                <a:solidFill>
                  <a:srgbClr val="000000"/>
                </a:solidFill>
                <a:latin typeface="Candara" panose="020E0502030303020204" pitchFamily="34" charset="0"/>
                <a:ea typeface="Verdana" panose="020B0604030504040204" pitchFamily="34" charset="0"/>
                <a:cs typeface="Verdana" panose="020B0604030504040204" pitchFamily="34" charset="0"/>
              </a:rPr>
              <a:t>hildren may not understand the risks of broadcasting to strangers. Younger children are especially vulnerable to pressure and manipulation.</a:t>
            </a:r>
          </a:p>
          <a:p>
            <a:pPr fontAlgn="base">
              <a:spcBef>
                <a:spcPct val="0"/>
              </a:spcBef>
              <a:spcAft>
                <a:spcPct val="0"/>
              </a:spcAft>
            </a:pPr>
            <a:endParaRPr lang="en-GB" dirty="0">
              <a:solidFill>
                <a:srgbClr val="000000"/>
              </a:solidFill>
              <a:latin typeface="Candara" panose="020E0502030303020204" pitchFamily="34" charset="0"/>
              <a:ea typeface="Verdana" panose="020B0604030504040204" pitchFamily="34" charset="0"/>
              <a:cs typeface="Verdana" panose="020B0604030504040204" pitchFamily="34" charset="0"/>
            </a:endParaRPr>
          </a:p>
          <a:p>
            <a:pPr marL="342900" lvl="0" indent="-342900" fontAlgn="base">
              <a:spcBef>
                <a:spcPct val="0"/>
              </a:spcBef>
              <a:spcAft>
                <a:spcPct val="0"/>
              </a:spcAft>
              <a:buFont typeface="Arial" panose="020B0604020202020204" pitchFamily="34" charset="0"/>
              <a:buChar char="•"/>
            </a:pPr>
            <a:r>
              <a:rPr lang="en-GB" dirty="0" smtClean="0">
                <a:solidFill>
                  <a:srgbClr val="000000"/>
                </a:solidFill>
                <a:latin typeface="Candara" panose="020E0502030303020204" pitchFamily="34" charset="0"/>
                <a:ea typeface="Verdana" panose="020B0604030504040204" pitchFamily="34" charset="0"/>
                <a:cs typeface="Verdana" panose="020B0604030504040204" pitchFamily="34" charset="0"/>
              </a:rPr>
              <a:t>Offenders can use flattery, threats, dares and tricks, or post multiple comments in order to pressurise a young person to do inappropriate things on camera. </a:t>
            </a:r>
            <a:endParaRPr lang="en-GB" dirty="0">
              <a:solidFill>
                <a:srgbClr val="000000"/>
              </a:solidFill>
              <a:latin typeface="Candara" panose="020E0502030303020204" pitchFamily="34" charset="0"/>
              <a:ea typeface="Verdana" panose="020B0604030504040204" pitchFamily="34" charset="0"/>
              <a:cs typeface="Verdana" panose="020B0604030504040204" pitchFamily="34" charset="0"/>
            </a:endParaRPr>
          </a:p>
          <a:p>
            <a:pPr lvl="0" fontAlgn="base">
              <a:spcBef>
                <a:spcPct val="0"/>
              </a:spcBef>
              <a:spcAft>
                <a:spcPct val="0"/>
              </a:spcAft>
            </a:pP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0" fontAlgn="base">
              <a:spcBef>
                <a:spcPct val="0"/>
              </a:spcBef>
              <a:spcAft>
                <a:spcPct val="0"/>
              </a:spcAft>
            </a:pPr>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itle 1">
            <a:extLst>
              <a:ext uri="{FF2B5EF4-FFF2-40B4-BE49-F238E27FC236}">
                <a16:creationId xmlns:a16="http://schemas.microsoft.com/office/drawing/2014/main" xmlns="" id="{ABC0E3B3-F1BC-4BEB-9D7B-F1D030C6C076}"/>
              </a:ext>
            </a:extLst>
          </p:cNvPr>
          <p:cNvSpPr txBox="1">
            <a:spLocks/>
          </p:cNvSpPr>
          <p:nvPr/>
        </p:nvSpPr>
        <p:spPr>
          <a:xfrm>
            <a:off x="442215" y="3169152"/>
            <a:ext cx="6517032" cy="6957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1D3661"/>
                </a:solidFill>
                <a:latin typeface="Candara" panose="020E0502030303020204" pitchFamily="34" charset="0"/>
                <a:ea typeface="+mj-ea"/>
                <a:cs typeface="+mj-cs"/>
              </a:defRPr>
            </a:lvl1pPr>
          </a:lstStyle>
          <a:p>
            <a:r>
              <a:rPr lang="en-GB" dirty="0" smtClean="0"/>
              <a:t>The risks</a:t>
            </a:r>
            <a:endParaRPr lang="en-GB" dirty="0"/>
          </a:p>
        </p:txBody>
      </p:sp>
      <p:pic>
        <p:nvPicPr>
          <p:cNvPr id="7" name="Picture 6" descr="Online rewards" title="Online rewards">
            <a:extLst>
              <a:ext uri="{FF2B5EF4-FFF2-40B4-BE49-F238E27FC236}">
                <a16:creationId xmlns:a16="http://schemas.microsoft.com/office/drawing/2014/main" xmlns="" id="{090C7A73-3CF3-4F54-92AE-6AB5311B83F5}"/>
              </a:ext>
            </a:extLst>
          </p:cNvPr>
          <p:cNvPicPr>
            <a:picLocks noChangeAspect="1"/>
          </p:cNvPicPr>
          <p:nvPr/>
        </p:nvPicPr>
        <p:blipFill>
          <a:blip r:embed="rId4"/>
          <a:stretch>
            <a:fillRect/>
          </a:stretch>
        </p:blipFill>
        <p:spPr>
          <a:xfrm>
            <a:off x="7517473" y="3863957"/>
            <a:ext cx="1806394" cy="1806394"/>
          </a:xfrm>
          <a:prstGeom prst="rect">
            <a:avLst/>
          </a:prstGeom>
        </p:spPr>
      </p:pic>
    </p:spTree>
    <p:extLst>
      <p:ext uri="{BB962C8B-B14F-4D97-AF65-F5344CB8AC3E}">
        <p14:creationId xmlns:p14="http://schemas.microsoft.com/office/powerpoint/2010/main" val="15823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8B413-F26D-4BEE-85A6-84AE354B2F59}"/>
              </a:ext>
            </a:extLst>
          </p:cNvPr>
          <p:cNvSpPr>
            <a:spLocks noGrp="1"/>
          </p:cNvSpPr>
          <p:nvPr>
            <p:ph type="title"/>
          </p:nvPr>
        </p:nvSpPr>
        <p:spPr>
          <a:xfrm>
            <a:off x="364475" y="313044"/>
            <a:ext cx="6517032" cy="532262"/>
          </a:xfrm>
        </p:spPr>
        <p:txBody>
          <a:bodyPr/>
          <a:lstStyle/>
          <a:p>
            <a:r>
              <a:rPr lang="en-GB" dirty="0" smtClean="0"/>
              <a:t>Online gaming</a:t>
            </a:r>
            <a:endParaRPr lang="en-GB" dirty="0"/>
          </a:p>
        </p:txBody>
      </p:sp>
      <p:pic>
        <p:nvPicPr>
          <p:cNvPr id="11" name="Picture 10" descr="Gaming" title="Gaming">
            <a:extLst>
              <a:ext uri="{FF2B5EF4-FFF2-40B4-BE49-F238E27FC236}">
                <a16:creationId xmlns:a16="http://schemas.microsoft.com/office/drawing/2014/main" xmlns="" id="{9D4E0976-5112-400C-95DB-D56DF705E41C}"/>
              </a:ext>
            </a:extLst>
          </p:cNvPr>
          <p:cNvPicPr>
            <a:picLocks noChangeAspect="1"/>
          </p:cNvPicPr>
          <p:nvPr/>
        </p:nvPicPr>
        <p:blipFill>
          <a:blip r:embed="rId3"/>
          <a:stretch>
            <a:fillRect/>
          </a:stretch>
        </p:blipFill>
        <p:spPr>
          <a:xfrm>
            <a:off x="6428096" y="1614605"/>
            <a:ext cx="2564940" cy="256494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92" y="2796936"/>
            <a:ext cx="6404539" cy="84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xmlns="" id="{48504F7C-A49F-47AF-9D21-F4083A6042C1}"/>
              </a:ext>
            </a:extLst>
          </p:cNvPr>
          <p:cNvSpPr txBox="1"/>
          <p:nvPr/>
        </p:nvSpPr>
        <p:spPr>
          <a:xfrm flipH="1">
            <a:off x="255292" y="1116663"/>
            <a:ext cx="8046692" cy="2985433"/>
          </a:xfrm>
          <a:prstGeom prst="rect">
            <a:avLst/>
          </a:prstGeom>
          <a:noFill/>
        </p:spPr>
        <p:txBody>
          <a:bodyPr wrap="square" rtlCol="0" anchor="ctr">
            <a:spAutoFit/>
          </a:bodyPr>
          <a:lstStyle/>
          <a:p>
            <a:pPr marL="342900" indent="-342900">
              <a:buFont typeface="Arial" panose="020B0604020202020204" pitchFamily="34" charset="0"/>
              <a:buChar char="•"/>
            </a:pPr>
            <a:r>
              <a:rPr lang="en-GB" dirty="0" smtClean="0">
                <a:latin typeface="Candara" panose="020E0502030303020204" pitchFamily="34" charset="0"/>
                <a:ea typeface="Verdana" panose="020B0604030504040204" pitchFamily="34" charset="0"/>
                <a:cs typeface="Verdana" panose="020B0604030504040204" pitchFamily="34" charset="0"/>
              </a:rPr>
              <a:t>Multi-player games</a:t>
            </a:r>
          </a:p>
          <a:p>
            <a:pPr marL="342900" indent="-342900">
              <a:buFont typeface="Arial" panose="020B0604020202020204" pitchFamily="34" charset="0"/>
              <a:buChar char="•"/>
            </a:pPr>
            <a:endParaRPr lang="en-GB" dirty="0">
              <a:latin typeface="Candara" panose="020E050203030302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dirty="0" smtClean="0">
                <a:solidFill>
                  <a:srgbClr val="000000"/>
                </a:solidFill>
                <a:latin typeface="Candara" panose="020E0502030303020204" pitchFamily="34" charset="0"/>
                <a:ea typeface="Verdana" panose="020B0604030504040204" pitchFamily="34" charset="0"/>
                <a:cs typeface="Verdana" panose="020B0604030504040204" pitchFamily="34" charset="0"/>
              </a:rPr>
              <a:t>Chat functions – instant messenger, voice over </a:t>
            </a:r>
          </a:p>
          <a:p>
            <a:endParaRPr lang="en-GB" dirty="0">
              <a:solidFill>
                <a:srgbClr val="000000"/>
              </a:solidFill>
              <a:latin typeface="Candara" panose="020E050203030302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dirty="0" smtClean="0">
                <a:latin typeface="Candara" panose="020E0502030303020204" pitchFamily="34" charset="0"/>
                <a:ea typeface="Verdana" panose="020B0604030504040204" pitchFamily="34" charset="0"/>
                <a:cs typeface="Verdana" panose="020B0604030504040204" pitchFamily="34" charset="0"/>
              </a:rPr>
              <a:t>Risk from inappropriate content and contact</a:t>
            </a:r>
          </a:p>
          <a:p>
            <a:pPr marL="342900" indent="-34290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smtClean="0">
                <a:latin typeface="Verdana" panose="020B0604030504040204" pitchFamily="34" charset="0"/>
                <a:ea typeface="Verdana" panose="020B0604030504040204" pitchFamily="34" charset="0"/>
                <a:cs typeface="Verdana" panose="020B0604030504040204" pitchFamily="34" charset="0"/>
              </a:rPr>
              <a:t> </a:t>
            </a:r>
          </a:p>
          <a:p>
            <a:endParaRPr lang="en-GB" dirty="0" smtClean="0">
              <a:latin typeface="Verdana" panose="020B0604030504040204" pitchFamily="34" charset="0"/>
              <a:ea typeface="Verdana" panose="020B0604030504040204" pitchFamily="34" charset="0"/>
              <a:cs typeface="Verdana" panose="020B0604030504040204" pitchFamily="34" charset="0"/>
            </a:endParaRPr>
          </a:p>
          <a:p>
            <a:endParaRPr lang="en-GB" dirty="0">
              <a:latin typeface="Verdana" panose="020B0604030504040204" pitchFamily="34" charset="0"/>
              <a:ea typeface="Verdana" panose="020B0604030504040204" pitchFamily="34" charset="0"/>
              <a:cs typeface="Verdana" panose="020B0604030504040204" pitchFamily="34" charset="0"/>
            </a:endParaRPr>
          </a:p>
          <a:p>
            <a:pPr algn="l"/>
            <a:endParaRPr lang="en-GB" sz="2600" dirty="0">
              <a:solidFill>
                <a:srgbClr val="1D3661"/>
              </a:solidFill>
            </a:endParaRPr>
          </a:p>
        </p:txBody>
      </p:sp>
      <p:sp>
        <p:nvSpPr>
          <p:cNvPr id="13" name="TextBox 12">
            <a:extLst>
              <a:ext uri="{FF2B5EF4-FFF2-40B4-BE49-F238E27FC236}">
                <a16:creationId xmlns:a16="http://schemas.microsoft.com/office/drawing/2014/main" xmlns="" id="{48504F7C-A49F-47AF-9D21-F4083A6042C1}"/>
              </a:ext>
            </a:extLst>
          </p:cNvPr>
          <p:cNvSpPr txBox="1"/>
          <p:nvPr/>
        </p:nvSpPr>
        <p:spPr>
          <a:xfrm flipH="1">
            <a:off x="255292" y="3997714"/>
            <a:ext cx="8288207" cy="2708434"/>
          </a:xfrm>
          <a:prstGeom prst="rect">
            <a:avLst/>
          </a:prstGeom>
          <a:noFill/>
        </p:spPr>
        <p:txBody>
          <a:bodyPr wrap="square" rtlCol="0" anchor="ctr">
            <a:spAutoFit/>
          </a:bodyPr>
          <a:lstStyle/>
          <a:p>
            <a:pPr marL="342900" indent="-342900">
              <a:buFont typeface="Arial" panose="020B0604020202020204" pitchFamily="34" charset="0"/>
              <a:buChar char="•"/>
            </a:pPr>
            <a:r>
              <a:rPr lang="en-GB" dirty="0" smtClean="0">
                <a:latin typeface="Candara" panose="020E0502030303020204" pitchFamily="34" charset="0"/>
                <a:ea typeface="Verdana" panose="020B0604030504040204" pitchFamily="34" charset="0"/>
                <a:cs typeface="Verdana" panose="020B0604030504040204" pitchFamily="34" charset="0"/>
              </a:rPr>
              <a:t>Offenders can build relationships over online games</a:t>
            </a:r>
          </a:p>
          <a:p>
            <a:pPr marL="342900" indent="-342900">
              <a:buFont typeface="Arial" panose="020B0604020202020204" pitchFamily="34" charset="0"/>
              <a:buChar char="•"/>
            </a:pPr>
            <a:endParaRPr lang="en-GB" dirty="0">
              <a:latin typeface="Candara" panose="020E050203030302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dirty="0">
                <a:latin typeface="Candara" panose="020E0502030303020204" pitchFamily="34" charset="0"/>
                <a:ea typeface="Verdana" panose="020B0604030504040204" pitchFamily="34" charset="0"/>
                <a:cs typeface="Verdana" panose="020B0604030504040204" pitchFamily="34" charset="0"/>
              </a:rPr>
              <a:t>Offenders use gifts in gaming to encourage children to trust </a:t>
            </a:r>
            <a:r>
              <a:rPr lang="en-GB" dirty="0" smtClean="0">
                <a:latin typeface="Candara" panose="020E0502030303020204" pitchFamily="34" charset="0"/>
                <a:ea typeface="Verdana" panose="020B0604030504040204" pitchFamily="34" charset="0"/>
                <a:cs typeface="Verdana" panose="020B0604030504040204" pitchFamily="34" charset="0"/>
              </a:rPr>
              <a:t>them</a:t>
            </a:r>
          </a:p>
          <a:p>
            <a:pPr marL="342900" indent="-342900">
              <a:buFont typeface="Arial" panose="020B0604020202020204" pitchFamily="34" charset="0"/>
              <a:buChar char="•"/>
            </a:pPr>
            <a:endParaRPr lang="en-GB" dirty="0">
              <a:solidFill>
                <a:srgbClr val="000000"/>
              </a:solidFill>
              <a:latin typeface="Candara" panose="020E050203030302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dirty="0" smtClean="0">
                <a:solidFill>
                  <a:srgbClr val="000000"/>
                </a:solidFill>
                <a:latin typeface="Candara" panose="020E0502030303020204" pitchFamily="34" charset="0"/>
                <a:ea typeface="Verdana" panose="020B0604030504040204" pitchFamily="34" charset="0"/>
                <a:cs typeface="Verdana" panose="020B0604030504040204" pitchFamily="34" charset="0"/>
              </a:rPr>
              <a:t>Moving from gaming to private platforms</a:t>
            </a:r>
          </a:p>
          <a:p>
            <a:endParaRPr lang="en-GB"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smtClean="0">
                <a:latin typeface="Verdana" panose="020B0604030504040204" pitchFamily="34" charset="0"/>
                <a:ea typeface="Verdana" panose="020B0604030504040204" pitchFamily="34" charset="0"/>
                <a:cs typeface="Verdana" panose="020B0604030504040204" pitchFamily="34" charset="0"/>
              </a:rPr>
              <a:t> </a:t>
            </a:r>
          </a:p>
          <a:p>
            <a:pPr algn="l"/>
            <a:endParaRPr lang="en-GB" sz="2600" dirty="0">
              <a:solidFill>
                <a:srgbClr val="1D3661"/>
              </a:solidFill>
            </a:endParaRPr>
          </a:p>
        </p:txBody>
      </p:sp>
    </p:spTree>
    <p:extLst>
      <p:ext uri="{BB962C8B-B14F-4D97-AF65-F5344CB8AC3E}">
        <p14:creationId xmlns:p14="http://schemas.microsoft.com/office/powerpoint/2010/main" val="2590036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r>
              <a:rPr lang="en-GB" dirty="0" err="1" smtClean="0"/>
              <a:t>WhoisSAM</a:t>
            </a:r>
            <a:r>
              <a:rPr lang="en-GB" dirty="0" smtClean="0"/>
              <a:t>?</a:t>
            </a:r>
            <a:endParaRPr lang="en-GB" dirty="0"/>
          </a:p>
        </p:txBody>
      </p:sp>
      <p:pic>
        <p:nvPicPr>
          <p:cNvPr id="3" name="Picture 2"/>
          <p:cNvPicPr>
            <a:picLocks noChangeAspect="1"/>
          </p:cNvPicPr>
          <p:nvPr/>
        </p:nvPicPr>
        <p:blipFill rotWithShape="1">
          <a:blip r:embed="rId3"/>
          <a:srcRect t="18506" b="14827"/>
          <a:stretch/>
        </p:blipFill>
        <p:spPr>
          <a:xfrm>
            <a:off x="0" y="1323832"/>
            <a:ext cx="9143997" cy="4572001"/>
          </a:xfrm>
          <a:prstGeom prst="rect">
            <a:avLst/>
          </a:prstGeom>
        </p:spPr>
      </p:pic>
    </p:spTree>
    <p:extLst>
      <p:ext uri="{BB962C8B-B14F-4D97-AF65-F5344CB8AC3E}">
        <p14:creationId xmlns:p14="http://schemas.microsoft.com/office/powerpoint/2010/main" val="2976436331"/>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757575"/>
      </a:dk2>
      <a:lt2>
        <a:srgbClr val="F4F4F7"/>
      </a:lt2>
      <a:accent1>
        <a:srgbClr val="006163"/>
      </a:accent1>
      <a:accent2>
        <a:srgbClr val="00A1B6"/>
      </a:accent2>
      <a:accent3>
        <a:srgbClr val="FA8C00"/>
      </a:accent3>
      <a:accent4>
        <a:srgbClr val="ED4F1F"/>
      </a:accent4>
      <a:accent5>
        <a:srgbClr val="C1C1C1"/>
      </a:accent5>
      <a:accent6>
        <a:srgbClr val="F4F4F7"/>
      </a:accent6>
      <a:hlink>
        <a:srgbClr val="FFFFFF"/>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l">
          <a:defRPr sz="2600" dirty="0" smtClean="0">
            <a:solidFill>
              <a:schemeClr val="bg1"/>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757575"/>
      </a:dk2>
      <a:lt2>
        <a:srgbClr val="F4F4F7"/>
      </a:lt2>
      <a:accent1>
        <a:srgbClr val="006163"/>
      </a:accent1>
      <a:accent2>
        <a:srgbClr val="00A1B6"/>
      </a:accent2>
      <a:accent3>
        <a:srgbClr val="FA8C00"/>
      </a:accent3>
      <a:accent4>
        <a:srgbClr val="ED4F1F"/>
      </a:accent4>
      <a:accent5>
        <a:srgbClr val="C1C1C1"/>
      </a:accent5>
      <a:accent6>
        <a:srgbClr val="F4F4F7"/>
      </a:accent6>
      <a:hlink>
        <a:srgbClr val="FFFFFF"/>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l">
          <a:defRPr sz="2600" dirty="0" smtClean="0">
            <a:solidFill>
              <a:schemeClr val="bg1"/>
            </a:solidFill>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4012</TotalTime>
  <Words>3736</Words>
  <Application>Microsoft Office PowerPoint</Application>
  <PresentationFormat>On-screen Show (4:3)</PresentationFormat>
  <Paragraphs>282</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This presentation will cover:</vt:lpstr>
      <vt:lpstr>What is Thinkuknow?</vt:lpstr>
      <vt:lpstr>Talk to your child</vt:lpstr>
      <vt:lpstr>The World Changes. Children Don’t. </vt:lpstr>
      <vt:lpstr>Understanding apps and games</vt:lpstr>
      <vt:lpstr>Live streaming</vt:lpstr>
      <vt:lpstr>Online gaming</vt:lpstr>
      <vt:lpstr>#WhoisSAM?</vt:lpstr>
      <vt:lpstr>What can you do? </vt:lpstr>
      <vt:lpstr>[Insert Jessie and Friends parents video]  </vt:lpstr>
      <vt:lpstr>Resources for Parents and Carers </vt:lpstr>
      <vt:lpstr>www.parentinfo.org</vt:lpstr>
      <vt:lpstr>Reporting to NCA-CEOP – www.ceop.police.uk</vt:lpstr>
      <vt:lpstr>PowerPoint Presentation</vt:lpstr>
    </vt:vector>
  </TitlesOfParts>
  <Manager>NCA</Manager>
  <Company>NCA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Thinkuknow Module 2 Presentation</dc:title>
  <dc:subject>Thinkuknow Module 2 Presentation</dc:subject>
  <dc:creator>NCA</dc:creator>
  <cp:lastModifiedBy>Robertson, Jenny</cp:lastModifiedBy>
  <cp:revision>248</cp:revision>
  <dcterms:created xsi:type="dcterms:W3CDTF">2017-03-27T10:23:00Z</dcterms:created>
  <dcterms:modified xsi:type="dcterms:W3CDTF">2019-01-31T15:10:00Z</dcterms:modified>
</cp:coreProperties>
</file>